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96" r:id="rId2"/>
    <p:sldMasterId id="2147483718" r:id="rId3"/>
    <p:sldMasterId id="2147483770" r:id="rId4"/>
    <p:sldMasterId id="2147483744" r:id="rId5"/>
  </p:sldMasterIdLst>
  <p:notesMasterIdLst>
    <p:notesMasterId r:id="rId61"/>
  </p:notesMasterIdLst>
  <p:handoutMasterIdLst>
    <p:handoutMasterId r:id="rId62"/>
  </p:handoutMasterIdLst>
  <p:sldIdLst>
    <p:sldId id="258" r:id="rId6"/>
    <p:sldId id="259" r:id="rId7"/>
    <p:sldId id="260" r:id="rId8"/>
    <p:sldId id="261" r:id="rId9"/>
    <p:sldId id="267" r:id="rId10"/>
    <p:sldId id="264" r:id="rId11"/>
    <p:sldId id="284" r:id="rId12"/>
    <p:sldId id="263" r:id="rId13"/>
    <p:sldId id="257" r:id="rId14"/>
    <p:sldId id="269" r:id="rId15"/>
    <p:sldId id="270" r:id="rId16"/>
    <p:sldId id="276" r:id="rId17"/>
    <p:sldId id="283" r:id="rId18"/>
    <p:sldId id="272" r:id="rId19"/>
    <p:sldId id="274" r:id="rId20"/>
    <p:sldId id="277" r:id="rId21"/>
    <p:sldId id="278" r:id="rId22"/>
    <p:sldId id="273" r:id="rId23"/>
    <p:sldId id="279" r:id="rId24"/>
    <p:sldId id="281" r:id="rId25"/>
    <p:sldId id="280" r:id="rId26"/>
    <p:sldId id="282" r:id="rId27"/>
    <p:sldId id="286" r:id="rId28"/>
    <p:sldId id="289" r:id="rId29"/>
    <p:sldId id="287" r:id="rId30"/>
    <p:sldId id="290" r:id="rId31"/>
    <p:sldId id="288" r:id="rId32"/>
    <p:sldId id="285" r:id="rId33"/>
    <p:sldId id="292" r:id="rId34"/>
    <p:sldId id="291" r:id="rId35"/>
    <p:sldId id="293" r:id="rId36"/>
    <p:sldId id="303" r:id="rId37"/>
    <p:sldId id="304" r:id="rId38"/>
    <p:sldId id="295" r:id="rId39"/>
    <p:sldId id="296" r:id="rId40"/>
    <p:sldId id="297" r:id="rId41"/>
    <p:sldId id="306" r:id="rId42"/>
    <p:sldId id="317" r:id="rId43"/>
    <p:sldId id="318" r:id="rId44"/>
    <p:sldId id="305" r:id="rId45"/>
    <p:sldId id="309" r:id="rId46"/>
    <p:sldId id="298" r:id="rId47"/>
    <p:sldId id="299" r:id="rId48"/>
    <p:sldId id="300" r:id="rId49"/>
    <p:sldId id="310" r:id="rId50"/>
    <p:sldId id="311" r:id="rId51"/>
    <p:sldId id="312" r:id="rId52"/>
    <p:sldId id="313" r:id="rId53"/>
    <p:sldId id="301" r:id="rId54"/>
    <p:sldId id="314" r:id="rId55"/>
    <p:sldId id="319" r:id="rId56"/>
    <p:sldId id="302" r:id="rId57"/>
    <p:sldId id="315" r:id="rId58"/>
    <p:sldId id="294" r:id="rId59"/>
    <p:sldId id="320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C0000"/>
    <a:srgbClr val="FAEBDD"/>
    <a:srgbClr val="002060"/>
    <a:srgbClr val="FFC000"/>
    <a:srgbClr val="93D1FF"/>
    <a:srgbClr val="C1E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75" autoAdjust="0"/>
    <p:restoredTop sz="73678" autoAdjust="0"/>
  </p:normalViewPr>
  <p:slideViewPr>
    <p:cSldViewPr snapToGrid="0">
      <p:cViewPr varScale="1">
        <p:scale>
          <a:sx n="80" d="100"/>
          <a:sy n="80" d="100"/>
        </p:scale>
        <p:origin x="91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F936872-8C2B-4C38-86A9-D34C646591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7111A1-213D-A9F1-AC3A-37CE60E265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9FB7-2A29-4DE6-BB33-510B12308F28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435E76-92CF-35B5-764F-4FD937C492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4A1EDF-E448-3EC9-E626-73CE3EAEAA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43E70-28D5-45AD-862C-699C54F073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516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CDA0E-ADBF-4F9A-B381-A77D00CB201C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7DBF5-7334-42F0-83FA-62730EE3DC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3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lire-code-barres-smartphone-openflex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peut être complexe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Code-barres, Quantité, Conditionnement, Marque, Catégories</a:t>
            </a:r>
          </a:p>
          <a:p>
            <a:r>
              <a:rPr lang="fr-FR" dirty="0"/>
              <a:t>, Label, certification, récompenses, origine des ingrédients, Pays de vente,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Openfoodfacts</a:t>
            </a:r>
            <a:r>
              <a:rPr lang="fr-FR" dirty="0"/>
              <a:t> propose des indicateurs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Nutri-Score : indicateur de qualité nutritionnelle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NOVA groupe : indicateur de transformation du produit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Eco-Score : impact environnemental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section Santé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Nombre d’ingrédients, photographie de la </a:t>
            </a:r>
            <a:r>
              <a:rPr lang="fr-FR" dirty="0" err="1"/>
              <a:t>composityion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Les additifs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L’Analyse des </a:t>
            </a:r>
            <a:r>
              <a:rPr lang="fr-FR" dirty="0" err="1"/>
              <a:t>compsants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Tableau nutritionnel</a:t>
            </a:r>
          </a:p>
          <a:p>
            <a:pPr marL="285750" indent="-285750">
              <a:buFontTx/>
              <a:buChar char="-"/>
            </a:pPr>
            <a:r>
              <a:rPr lang="fr-FR" dirty="0"/>
              <a:t>Empreinte carbone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transport par rapport au lieu de fabrication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Source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peut même classer les aliments en fonction de nos préférences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70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28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76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Premier écran : Recherche du produits dans la base </a:t>
            </a:r>
            <a:r>
              <a:rPr lang="fr-FR" dirty="0" err="1"/>
              <a:t>openfoodfacts</a:t>
            </a:r>
            <a:endParaRPr lang="fr-FR" dirty="0"/>
          </a:p>
          <a:p>
            <a:r>
              <a:rPr lang="fr-FR" dirty="0"/>
              <a:t>Deuxième écran : On recherche un produit particulier </a:t>
            </a:r>
          </a:p>
          <a:p>
            <a:r>
              <a:rPr lang="fr-FR" dirty="0" err="1"/>
              <a:t>Troisimèe</a:t>
            </a:r>
            <a:r>
              <a:rPr lang="fr-FR" dirty="0"/>
              <a:t> étape l’écran nous </a:t>
            </a:r>
            <a:r>
              <a:rPr lang="fr-FR" dirty="0" err="1"/>
              <a:t>uinform</a:t>
            </a:r>
            <a:r>
              <a:rPr lang="fr-FR" dirty="0"/>
              <a:t> d’abord du niveau de vigilance à avoir avec le produit </a:t>
            </a:r>
            <a:r>
              <a:rPr lang="fr-FR" dirty="0" err="1"/>
              <a:t>selectionné</a:t>
            </a:r>
            <a:r>
              <a:rPr lang="fr-FR" dirty="0"/>
              <a:t> puis nous affiche les données d’</a:t>
            </a:r>
            <a:r>
              <a:rPr lang="fr-FR" dirty="0" err="1"/>
              <a:t>Openfoodfact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hlinkClick r:id="rId3" tooltip="https://stileex.xyz/lire-code-barres-smartphone-openflex/"/>
              </a:rPr>
              <a:t>Cette photo</a:t>
            </a:r>
            <a:r>
              <a:rPr lang="fr-FR" sz="1200" dirty="0"/>
              <a:t> par Auteur inconnu est soumise à la licence </a:t>
            </a:r>
            <a:r>
              <a:rPr lang="fr-FR" sz="1200" dirty="0">
                <a:hlinkClick r:id="rId4" tooltip="https://creativecommons.org/licenses/by/3.0/"/>
              </a:rPr>
              <a:t>CC BY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6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: url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created_t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created_datetime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last_modified_t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last_modified_datetime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generic_name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unit</a:t>
            </a:r>
          </a:p>
          <a:p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tags: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packaging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packaging_tags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manufacturing_places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places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manufacturing_places_tags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emb_codes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emb_codes_tags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first_packaging_code_geo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first packaging code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indicated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Cities,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cities_tags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purchase_placesn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countries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ingredients_text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serving_size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size in 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no_nutriments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the nutrition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additives_n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ingredients_from_palm_oil_n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ingredients_that_may_be_from_palm_oil_n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nutrition_grade_fr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nutrition grade ('a' to 'e').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https://fr.openfoodfacts.org/nutriscore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main_category_fr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image_url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image_small_url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nutrition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54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Suppression des colonnes qui ont plus de 80% de valeurs manquantes, elles sont inutilisables</a:t>
            </a:r>
          </a:p>
          <a:p>
            <a:r>
              <a:rPr lang="fr-FR" dirty="0"/>
              <a:t>On perd Le Potassium et le phosphore qui sont des données intéressante pour notre application mais pas indispensables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77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affichant une description de nos valeurs on remarque des valeurs aberrantes : 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la valeur énergie : 100g du  produit 212928 </a:t>
            </a:r>
            <a:r>
              <a:rPr lang="fr-FR" dirty="0" err="1"/>
              <a:t>aurrait</a:t>
            </a:r>
            <a:r>
              <a:rPr lang="fr-FR" dirty="0"/>
              <a:t> 3 251 373 joules = incohérent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Certaines variables en _100g ne peuvent dépasser les 100g de produits</a:t>
            </a:r>
          </a:p>
          <a:p>
            <a:pPr marL="171450" indent="-171450">
              <a:buFontTx/>
              <a:buChar char="-"/>
            </a:pPr>
            <a:r>
              <a:rPr lang="fr-FR" dirty="0"/>
              <a:t>Ces valeurs aberrantes impacte, la moyenne, l’écart type, mais aussi le </a:t>
            </a:r>
            <a:r>
              <a:rPr lang="fr-FR" dirty="0" err="1"/>
              <a:t>nutrtion_score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1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données ainsi nettoyés nous permette d’avoir des statistiques significatives et exploitable : moyennes ….</a:t>
            </a:r>
          </a:p>
          <a:p>
            <a:r>
              <a:rPr lang="fr-FR" dirty="0"/>
              <a:t>Concernant les variables ciblées</a:t>
            </a:r>
          </a:p>
          <a:p>
            <a:r>
              <a:rPr lang="fr-FR" dirty="0"/>
              <a:t>- Les MIN sont à 0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max ne dépassent pas 100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incohérences ont été aussi réglés</a:t>
            </a:r>
          </a:p>
          <a:p>
            <a:endParaRPr lang="fr-FR" dirty="0"/>
          </a:p>
          <a:p>
            <a:r>
              <a:rPr lang="fr-FR" dirty="0"/>
              <a:t>Il nous reste maintenant à traiter les valeurs manquantes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2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15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Lien </a:t>
            </a:r>
            <a:r>
              <a:rPr lang="fr-FR" b="1" dirty="0" err="1"/>
              <a:t>nutriscore</a:t>
            </a:r>
            <a:r>
              <a:rPr lang="fr-FR" b="1" dirty="0"/>
              <a:t> </a:t>
            </a:r>
            <a:r>
              <a:rPr lang="fr-FR" b="1" dirty="0" err="1"/>
              <a:t>nutrigrade</a:t>
            </a:r>
            <a:r>
              <a:rPr lang="fr-FR" b="1" dirty="0"/>
              <a:t> est </a:t>
            </a:r>
            <a:r>
              <a:rPr lang="fr-FR" b="1" dirty="0" err="1"/>
              <a:t>siginificatif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moyennes témoignent du classement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plus le </a:t>
            </a:r>
            <a:r>
              <a:rPr lang="fr-FR" dirty="0" err="1"/>
              <a:t>nutrition_score</a:t>
            </a:r>
            <a:r>
              <a:rPr lang="fr-FR" dirty="0"/>
              <a:t> es bas plus sa moyenne est basse et inversement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/>
              <a:t>nutrigrade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répartition du nombre de produits en fonction de leur appartenance a un groupe Grade de </a:t>
            </a:r>
            <a:r>
              <a:rPr lang="fr-FR" dirty="0" err="1"/>
              <a:t>Nutriscore</a:t>
            </a:r>
            <a:r>
              <a:rPr lang="fr-FR" dirty="0"/>
              <a:t> 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 groupe de produit d est le plus nombreux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dirty="0"/>
              <a:t>Les produits considérés comme a surveillés sont bien représenté (d et 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5 groupes sont présents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Concernant les scores entre -15 et 40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scores les plus représentés sont en entre 0 et 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Pic autour des 15 (grade d)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grade sont bien représentatifs des scores et sont plutôt diversifiés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92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41358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5798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6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30257410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4919938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18204853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8473922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5981873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660182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3009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774427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945860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8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3522499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18989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8765818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7328741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225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4902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118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9001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14546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01004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025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88539038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492016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23340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3218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2023082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25900855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2659769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9275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65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687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153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1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03474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9205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056888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56838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61311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458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1378314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9757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865930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132266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30930"/>
              <a:ext cx="4180114" cy="196691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823285"/>
              <a:ext cx="1473200" cy="990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4148884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392618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30930"/>
              <a:ext cx="4180114" cy="196691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807243"/>
              <a:ext cx="1473200" cy="990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236568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263153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82448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355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2764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33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633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93D1FF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905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547251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rgbClr val="C1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002060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rgbClr val="C1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962877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4694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93D1FF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05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455915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513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531809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4775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520283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770853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3758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192395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0822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905794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55736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288410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730180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1603057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52332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236477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0437793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718735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461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9777123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57332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36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4573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405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28406853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5953283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41101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1293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84729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71328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951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730078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596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374239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562214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91132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13229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9796794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14529405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3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3774475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676582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3336682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21682226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4448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3879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874909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7227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44983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14474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5968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0678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3078847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23194544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01660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698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4954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6320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88444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01991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01322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12216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997004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34725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8447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6013839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79341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2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10" r:id="rId2"/>
    <p:sldLayoutId id="2147483701" r:id="rId3"/>
    <p:sldLayoutId id="2147483711" r:id="rId4"/>
    <p:sldLayoutId id="2147483704" r:id="rId5"/>
    <p:sldLayoutId id="2147483690" r:id="rId6"/>
    <p:sldLayoutId id="2147483708" r:id="rId7"/>
    <p:sldLayoutId id="2147483709" r:id="rId8"/>
    <p:sldLayoutId id="2147483706" r:id="rId9"/>
    <p:sldLayoutId id="2147483712" r:id="rId10"/>
    <p:sldLayoutId id="2147483707" r:id="rId11"/>
    <p:sldLayoutId id="2147483713" r:id="rId12"/>
    <p:sldLayoutId id="2147483692" r:id="rId13"/>
    <p:sldLayoutId id="2147483714" r:id="rId14"/>
    <p:sldLayoutId id="2147483695" r:id="rId15"/>
    <p:sldLayoutId id="2147483705" r:id="rId16"/>
    <p:sldLayoutId id="2147483691" r:id="rId17"/>
    <p:sldLayoutId id="2147483693" r:id="rId18"/>
    <p:sldLayoutId id="2147483703" r:id="rId19"/>
    <p:sldLayoutId id="2147483694" r:id="rId20"/>
    <p:sldLayoutId id="2147483702" r:id="rId21"/>
    <p:sldLayoutId id="2147483696" r:id="rId22"/>
    <p:sldLayoutId id="2147483716" r:id="rId23"/>
    <p:sldLayoutId id="2147483717" r:id="rId24"/>
    <p:sldLayoutId id="214748371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6CC73A-CAF2-5DE5-1698-38F0D2722A6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6310642"/>
            <a:ext cx="862965" cy="5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careomnia.com/nutrition-tool-nutrient?nutrientID=22&amp;all=1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en.wikipedia.org/wiki/Food_energy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slide" Target="slide21.xm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ostercerosdelpadilla.blogspot.com/2020/04/english-29th-of-april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.openfoodfacts.org/contribute" TargetMode="External"/><Relationship Id="rId2" Type="http://schemas.openxmlformats.org/officeDocument/2006/relationships/hyperlink" Target="https://www.usda.gov/topics/trade/importing-goods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tileex.xyz/lire-code-barres-smartphone-openflex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6D831-8C08-57A2-F11E-1C0699E97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271A38"/>
                </a:solidFill>
                <a:effectLst/>
                <a:latin typeface="Inter"/>
              </a:rPr>
              <a:t>Concevez une application au service de la santé publique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B5919C-2F27-C691-E481-C9654BABA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27BFDAA-D44A-26E6-EA76-29C53556AB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68" b="-21168"/>
          <a:stretch/>
        </p:blipFill>
        <p:spPr/>
      </p:pic>
    </p:spTree>
    <p:extLst>
      <p:ext uri="{BB962C8B-B14F-4D97-AF65-F5344CB8AC3E}">
        <p14:creationId xmlns:p14="http://schemas.microsoft.com/office/powerpoint/2010/main" val="301712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123D-2ABE-0EF8-9764-73B42EBC1A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525EA7-A3FB-258B-CFF2-889087B83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46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843C6-ECCB-FC96-DE2C-0469F66E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jeu de données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9D273D0-C43A-9A6E-BAEA-C1CF9F1E6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945" y="1660312"/>
            <a:ext cx="6577760" cy="4351338"/>
          </a:xfr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D65AA24-1C44-5DCF-5B40-0FB258CF9AFE}"/>
              </a:ext>
            </a:extLst>
          </p:cNvPr>
          <p:cNvSpPr/>
          <p:nvPr/>
        </p:nvSpPr>
        <p:spPr>
          <a:xfrm rot="10800000">
            <a:off x="647700" y="1660312"/>
            <a:ext cx="190500" cy="3140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982F8E84-883D-2799-4B0D-36CD5FED6EBB}"/>
              </a:ext>
            </a:extLst>
          </p:cNvPr>
          <p:cNvSpPr/>
          <p:nvPr/>
        </p:nvSpPr>
        <p:spPr>
          <a:xfrm rot="16200000">
            <a:off x="4287415" y="2827121"/>
            <a:ext cx="190926" cy="646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578E27-8E3E-FAFC-A170-A998B68D1D7C}"/>
              </a:ext>
            </a:extLst>
          </p:cNvPr>
          <p:cNvSpPr txBox="1"/>
          <p:nvPr/>
        </p:nvSpPr>
        <p:spPr>
          <a:xfrm rot="16200000">
            <a:off x="-442494" y="3171825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809625" algn="l"/>
              </a:tabLst>
            </a:pPr>
            <a:r>
              <a:rPr lang="fr-FR" dirty="0"/>
              <a:t>320 772 produits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343A91-08F5-DBA7-0AE8-61567C2D8C52}"/>
              </a:ext>
            </a:extLst>
          </p:cNvPr>
          <p:cNvSpPr txBox="1"/>
          <p:nvPr/>
        </p:nvSpPr>
        <p:spPr>
          <a:xfrm>
            <a:off x="3603027" y="6152937"/>
            <a:ext cx="142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809625" algn="l"/>
              </a:tabLst>
            </a:pPr>
            <a:r>
              <a:rPr lang="fr-FR" dirty="0"/>
              <a:t>162 variables</a:t>
            </a:r>
          </a:p>
        </p:txBody>
      </p: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DE01BE71-0C69-3A09-8F15-82E8DE9EC9C8}"/>
              </a:ext>
            </a:extLst>
          </p:cNvPr>
          <p:cNvSpPr/>
          <p:nvPr/>
        </p:nvSpPr>
        <p:spPr>
          <a:xfrm>
            <a:off x="7482603" y="898602"/>
            <a:ext cx="1476375" cy="555044"/>
          </a:xfrm>
          <a:prstGeom prst="wedgeRectCallout">
            <a:avLst>
              <a:gd name="adj1" fmla="val -79544"/>
              <a:gd name="adj2" fmla="val 110634"/>
            </a:avLst>
          </a:prstGeom>
          <a:solidFill>
            <a:srgbClr val="FAE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76.22% de valeur manquantes (NaN)</a:t>
            </a:r>
            <a:endParaRPr lang="fr-FR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1B8612-1A87-2C84-0302-0BDB5670305C}"/>
              </a:ext>
            </a:extLst>
          </p:cNvPr>
          <p:cNvSpPr txBox="1"/>
          <p:nvPr/>
        </p:nvSpPr>
        <p:spPr>
          <a:xfrm>
            <a:off x="8620125" y="2362200"/>
            <a:ext cx="31320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108 variables (colonnes) &gt; 80% </a:t>
            </a:r>
          </a:p>
          <a:p>
            <a:r>
              <a:rPr lang="fr-FR" dirty="0"/>
              <a:t>de valeur manquantes</a:t>
            </a:r>
          </a:p>
          <a:p>
            <a:r>
              <a:rPr lang="fr-FR" dirty="0"/>
              <a:t>4 sections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Information général </a:t>
            </a:r>
          </a:p>
          <a:p>
            <a:pPr marL="285750" indent="-285750">
              <a:buFontTx/>
              <a:buChar char="-"/>
            </a:pPr>
            <a:r>
              <a:rPr lang="fr-FR" dirty="0"/>
              <a:t>Tags</a:t>
            </a:r>
          </a:p>
          <a:p>
            <a:pPr marL="285750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285750" indent="-285750">
              <a:buFontTx/>
              <a:buChar char="-"/>
            </a:pPr>
            <a:r>
              <a:rPr lang="fr-FR" dirty="0"/>
              <a:t>Informations nutritionnelles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295C3-6BF0-C942-ECA0-8AE8CE7D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 de notre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1775A-4CD1-612A-2E7D-994F923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Objectifs : COMMENT PROTEGER MES REINS ?</a:t>
            </a:r>
          </a:p>
          <a:p>
            <a:pPr lvl="1"/>
            <a:r>
              <a:rPr lang="fr-FR" dirty="0"/>
              <a:t>Limiter l’apport en sel </a:t>
            </a:r>
          </a:p>
          <a:p>
            <a:pPr lvl="1"/>
            <a:r>
              <a:rPr lang="fr-FR" dirty="0"/>
              <a:t>Contrôler les apports en protéines,</a:t>
            </a:r>
          </a:p>
          <a:p>
            <a:pPr lvl="1"/>
            <a:r>
              <a:rPr lang="fr-FR" dirty="0"/>
              <a:t>Couvrir les besoins nutritionnels,</a:t>
            </a:r>
          </a:p>
          <a:p>
            <a:r>
              <a:rPr lang="fr-FR" dirty="0"/>
              <a:t>Les indicateurs disponibles </a:t>
            </a:r>
          </a:p>
          <a:p>
            <a:pPr lvl="1"/>
            <a:r>
              <a:rPr lang="fr-FR" dirty="0"/>
              <a:t>Nutrition : </a:t>
            </a:r>
          </a:p>
          <a:p>
            <a:pPr lvl="2"/>
            <a:r>
              <a:rPr lang="fr-FR" dirty="0"/>
              <a:t>‘nutrition-score-fr_100g','energy_100g’</a:t>
            </a:r>
          </a:p>
          <a:p>
            <a:pPr lvl="2"/>
            <a:r>
              <a:rPr lang="fr-FR" dirty="0"/>
              <a:t>'fat_100g', 'saturated-fat_100g','carbohydrates_100g', 'sugars_100g', 'fiber_100g’</a:t>
            </a:r>
          </a:p>
          <a:p>
            <a:pPr lvl="1"/>
            <a:r>
              <a:rPr lang="fr-FR" dirty="0"/>
              <a:t>Sel('salt_100g’), Sodium('sodium_100g’)</a:t>
            </a:r>
          </a:p>
          <a:p>
            <a:pPr lvl="1"/>
            <a:r>
              <a:rPr lang="fr-FR" dirty="0"/>
              <a:t>Protéines ('proteins_100g’) </a:t>
            </a:r>
          </a:p>
          <a:p>
            <a:pPr lvl="1"/>
            <a:r>
              <a:rPr lang="fr-FR" dirty="0"/>
              <a:t>Limiter les additifs </a:t>
            </a:r>
          </a:p>
          <a:p>
            <a:pPr lvl="1"/>
            <a:r>
              <a:rPr lang="fr-FR" dirty="0"/>
              <a:t>Additifs :  E338,339,340,341,342,343,350,351,352</a:t>
            </a:r>
          </a:p>
          <a:p>
            <a:pPr lvl="1"/>
            <a:r>
              <a:rPr lang="fr-FR" dirty="0"/>
              <a:t>Le potassium </a:t>
            </a:r>
          </a:p>
          <a:p>
            <a:pPr lvl="1"/>
            <a:r>
              <a:rPr lang="fr-FR" dirty="0"/>
              <a:t>Le phosphore</a:t>
            </a:r>
          </a:p>
        </p:txBody>
      </p:sp>
    </p:spTree>
    <p:extLst>
      <p:ext uri="{BB962C8B-B14F-4D97-AF65-F5344CB8AC3E}">
        <p14:creationId xmlns:p14="http://schemas.microsoft.com/office/powerpoint/2010/main" val="44553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 homme d'affaires tirant un pâté de maisons de la tour Jenga">
            <a:extLst>
              <a:ext uri="{FF2B5EF4-FFF2-40B4-BE49-F238E27FC236}">
                <a16:creationId xmlns:a16="http://schemas.microsoft.com/office/drawing/2014/main" id="{8A777CDF-0CDC-AB36-A012-99311A8C53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3720D-B6A3-CFCC-7EC5-D06C6A94F5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DÉMARCHE MÉTHODOLOGIQUE DU NETTOYAGE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563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6DEB6-EE46-5670-EDD8-71589D8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CC428-7933-86CE-E073-CD62A764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870" cy="1884226"/>
          </a:xfrm>
        </p:spPr>
        <p:txBody>
          <a:bodyPr/>
          <a:lstStyle/>
          <a:p>
            <a:r>
              <a:rPr lang="fr-FR" dirty="0"/>
              <a:t>Etapes : </a:t>
            </a:r>
          </a:p>
          <a:p>
            <a:pPr lvl="1"/>
            <a:r>
              <a:rPr lang="fr-FR" dirty="0"/>
              <a:t>Filtrer les données</a:t>
            </a:r>
          </a:p>
          <a:p>
            <a:pPr lvl="1"/>
            <a:r>
              <a:rPr lang="fr-FR" dirty="0"/>
              <a:t>Gérer les erreurs</a:t>
            </a:r>
          </a:p>
          <a:p>
            <a:pPr lvl="1"/>
            <a:r>
              <a:rPr lang="fr-FR" dirty="0"/>
              <a:t>Supprimer des doublons</a:t>
            </a:r>
          </a:p>
          <a:p>
            <a:pPr lvl="1"/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des valeurs aberrantes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C36377-4D3E-230F-2327-AF25043C4E6E}"/>
              </a:ext>
            </a:extLst>
          </p:cNvPr>
          <p:cNvSpPr txBox="1"/>
          <p:nvPr/>
        </p:nvSpPr>
        <p:spPr>
          <a:xfrm>
            <a:off x="838200" y="3663898"/>
            <a:ext cx="5944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</a:t>
            </a:r>
            <a:r>
              <a:rPr lang="fr-FR" dirty="0"/>
              <a:t> </a:t>
            </a:r>
            <a:r>
              <a:rPr lang="fr-FR" sz="2000" dirty="0"/>
              <a:t>des</a:t>
            </a:r>
            <a:r>
              <a:rPr lang="fr-FR" dirty="0"/>
              <a:t> </a:t>
            </a:r>
            <a:r>
              <a:rPr lang="fr-FR" sz="2000" dirty="0"/>
              <a:t>valeurs</a:t>
            </a:r>
            <a:r>
              <a:rPr lang="fr-FR" dirty="0"/>
              <a:t> </a:t>
            </a:r>
            <a:r>
              <a:rPr lang="fr-FR" sz="2000" dirty="0"/>
              <a:t>manquantes</a:t>
            </a:r>
          </a:p>
        </p:txBody>
      </p:sp>
    </p:spTree>
    <p:extLst>
      <p:ext uri="{BB962C8B-B14F-4D97-AF65-F5344CB8AC3E}">
        <p14:creationId xmlns:p14="http://schemas.microsoft.com/office/powerpoint/2010/main" val="160609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63FFA-76CB-12E6-22A6-EB847B42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FILTRER LES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40D6FB-96A3-46CE-2C3A-7557A277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8" y="1089093"/>
            <a:ext cx="10515600" cy="394335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DB7FBA-ABA8-BD4A-4BA6-A6D152A996FF}"/>
              </a:ext>
            </a:extLst>
          </p:cNvPr>
          <p:cNvSpPr txBox="1"/>
          <p:nvPr/>
        </p:nvSpPr>
        <p:spPr>
          <a:xfrm>
            <a:off x="694508" y="5142354"/>
            <a:ext cx="9847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dirty="0"/>
              <a:t>- Le </a:t>
            </a:r>
            <a:r>
              <a:rPr lang="fr-FR" b="1" dirty="0"/>
              <a:t>potassium</a:t>
            </a:r>
            <a:r>
              <a:rPr lang="fr-FR" dirty="0"/>
              <a:t> est un minéral important présent dans un grand nombre d’aliments indispensables au bon fonctionnement des muscles et du cœur. : trop de données manquantes</a:t>
            </a:r>
          </a:p>
          <a:p>
            <a:pPr lvl="1"/>
            <a:r>
              <a:rPr lang="fr-FR" dirty="0"/>
              <a:t>- Le </a:t>
            </a:r>
            <a:r>
              <a:rPr lang="fr-FR" b="1" dirty="0"/>
              <a:t>phosphore</a:t>
            </a:r>
            <a:r>
              <a:rPr lang="fr-FR" dirty="0"/>
              <a:t> est surtout présent dans les aliments, lié aux protéines.</a:t>
            </a:r>
          </a:p>
        </p:txBody>
      </p:sp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06C04AC7-C90E-E84F-8F29-228C6622A2FB}"/>
              </a:ext>
            </a:extLst>
          </p:cNvPr>
          <p:cNvSpPr/>
          <p:nvPr/>
        </p:nvSpPr>
        <p:spPr>
          <a:xfrm>
            <a:off x="9692640" y="951706"/>
            <a:ext cx="1945275" cy="612648"/>
          </a:xfrm>
          <a:prstGeom prst="wedgeRectCallout">
            <a:avLst>
              <a:gd name="adj1" fmla="val -45119"/>
              <a:gd name="adj2" fmla="val 14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108 colonnes supprimées</a:t>
            </a:r>
          </a:p>
        </p:txBody>
      </p:sp>
    </p:spTree>
    <p:extLst>
      <p:ext uri="{BB962C8B-B14F-4D97-AF65-F5344CB8AC3E}">
        <p14:creationId xmlns:p14="http://schemas.microsoft.com/office/powerpoint/2010/main" val="107152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D3C5F-BFEE-AA5A-8680-0CA85638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les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B5D7C-395E-D0D7-0568-8C54CBEE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fr-FR" dirty="0"/>
              <a:t>Les erreurs de pays  : de 562 pays à 192 pays exploitables</a:t>
            </a:r>
          </a:p>
          <a:p>
            <a:pPr lvl="1"/>
            <a:r>
              <a:rPr lang="fr-FR" dirty="0"/>
              <a:t>On charge la listes des pays officiel pour supprimer les pays non conforme à la liste des pays du ministère des affaire étrangères français</a:t>
            </a:r>
          </a:p>
          <a:p>
            <a:r>
              <a:rPr lang="fr-FR" dirty="0"/>
              <a:t>Suppression des variables </a:t>
            </a:r>
          </a:p>
          <a:p>
            <a:pPr lvl="1"/>
            <a:r>
              <a:rPr lang="fr-FR" dirty="0"/>
              <a:t>Les erreurs liée aux Code-barres</a:t>
            </a:r>
          </a:p>
          <a:p>
            <a:pPr lvl="1"/>
            <a:r>
              <a:rPr lang="fr-FR" dirty="0"/>
              <a:t>Les erreurs liée aux noms de produit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4CCBD4-61A6-FD08-B9FC-80767AA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621" y="1614488"/>
            <a:ext cx="5606334" cy="1638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AA6571-6B65-7068-C856-6B9E7878E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98" y="3252651"/>
            <a:ext cx="2848579" cy="28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2E4B5-4AEF-6251-9E67-78B41B7B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Suppression des doublons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5B6175-5AF7-5973-1DEF-E34CC7F33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Suppression : 79617 lignes qui sont des doublons (on ne prend pas en compte </a:t>
            </a:r>
            <a:r>
              <a:rPr lang="fr-FR" dirty="0" err="1"/>
              <a:t>null</a:t>
            </a:r>
            <a:r>
              <a:rPr lang="fr-FR" dirty="0"/>
              <a:t> comme valeurs)</a:t>
            </a:r>
          </a:p>
          <a:p>
            <a:pPr lvl="1"/>
            <a:r>
              <a:rPr lang="fr-FR" dirty="0"/>
              <a:t>Les doublons de marques et de produits représentent 79617 lignes, on garde une occurrence de chaque éléments et on supprime les doublons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FCD64D-C297-2D91-F4D3-9CFAF69D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59" y="1825625"/>
            <a:ext cx="954538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06004-5383-2FA2-87AD-831039EB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FILTRER LES VARIABLES de notre application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CCB046B-B686-04B3-7DFB-224A9A9EB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48901"/>
              </p:ext>
            </p:extLst>
          </p:nvPr>
        </p:nvGraphicFramePr>
        <p:xfrm>
          <a:off x="2215816" y="1179095"/>
          <a:ext cx="7760368" cy="5298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0264">
                  <a:extLst>
                    <a:ext uri="{9D8B030D-6E8A-4147-A177-3AD203B41FA5}">
                      <a16:colId xmlns:a16="http://schemas.microsoft.com/office/drawing/2014/main" val="342619925"/>
                    </a:ext>
                  </a:extLst>
                </a:gridCol>
                <a:gridCol w="4000104">
                  <a:extLst>
                    <a:ext uri="{9D8B030D-6E8A-4147-A177-3AD203B41FA5}">
                      <a16:colId xmlns:a16="http://schemas.microsoft.com/office/drawing/2014/main" val="666705029"/>
                    </a:ext>
                  </a:extLst>
                </a:gridCol>
              </a:tblGrid>
              <a:tr h="2070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dirty="0">
                          <a:effectLst/>
                        </a:rPr>
                        <a:t>Indicateurs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dirty="0">
                          <a:effectLst/>
                        </a:rPr>
                        <a:t>Explications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8924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code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Code barre du produit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482454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creator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Créateur de la fiche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57206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created_datetime 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Date de création de la fiche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60725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last_modified_datetime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Dernière modification de la fiche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565682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product_name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Nom du produit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54448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Brands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Marque du produit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627573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categories_fr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Catégorie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63044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countries_fr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Pays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10772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additives_n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Nombre d’additifs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56436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additives_fr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Nom des additifs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233305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ingredients_from_palm_oil_n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Nombre d’ingrédient provenant d’huile de palme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70380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nutrition_grade_fr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Nutrigrade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57999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main_category_fr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Catégorie principale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386817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energy_100g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Valeur nutritionnelle ou calorique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74011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fat_100g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gras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387386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saturated_fat_100g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Graisse insaturée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56085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carbohydrates_100g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Famille du sucre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05457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sugars_100g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Sucre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75497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fiber_100g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Fibre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730233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proteins_100g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Protéines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852637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salt_100g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Sel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50496"/>
                  </a:ext>
                </a:extLst>
              </a:tr>
              <a:tr h="207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sodium_100g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</a:rPr>
                        <a:t>Sodium 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386946"/>
                  </a:ext>
                </a:extLst>
              </a:tr>
              <a:tr h="11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nutrition_score_fr_100g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effectLst/>
                        </a:rPr>
                        <a:t>Résultat de l’algorithme du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effectLst/>
                        </a:rPr>
                        <a:t>nutriscore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8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09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42A782F4-C0EC-DE6B-8B99-EE98A458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1" y="914286"/>
            <a:ext cx="9062706" cy="5627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670332-178D-72DC-21D3-ADDCE3C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valeurs aberrantes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AE04C85-9364-7867-FF8F-A2EBBD55C2FB}"/>
              </a:ext>
            </a:extLst>
          </p:cNvPr>
          <p:cNvGrpSpPr/>
          <p:nvPr/>
        </p:nvGrpSpPr>
        <p:grpSpPr>
          <a:xfrm>
            <a:off x="8347166" y="1018902"/>
            <a:ext cx="3578134" cy="1188720"/>
            <a:chOff x="8347166" y="1018902"/>
            <a:chExt cx="3578134" cy="11887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5B4099-565B-E7EC-ED05-69996519C9B3}"/>
                </a:ext>
              </a:extLst>
            </p:cNvPr>
            <p:cNvSpPr/>
            <p:nvPr/>
          </p:nvSpPr>
          <p:spPr>
            <a:xfrm>
              <a:off x="8347166" y="1985554"/>
              <a:ext cx="901337" cy="22206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Bulle narrative : rectangle 41">
              <a:extLst>
                <a:ext uri="{FF2B5EF4-FFF2-40B4-BE49-F238E27FC236}">
                  <a16:creationId xmlns:a16="http://schemas.microsoft.com/office/drawing/2014/main" id="{ECF25BD3-BAE6-6E0F-884A-7B31B694DBA3}"/>
                </a:ext>
              </a:extLst>
            </p:cNvPr>
            <p:cNvSpPr/>
            <p:nvPr/>
          </p:nvSpPr>
          <p:spPr>
            <a:xfrm>
              <a:off x="9486560" y="1018902"/>
              <a:ext cx="2438740" cy="966652"/>
            </a:xfrm>
            <a:prstGeom prst="wedgeRectCallout">
              <a:avLst>
                <a:gd name="adj1" fmla="val -61542"/>
                <a:gd name="adj2" fmla="val 49189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D216B6DC-AC41-6701-8C96-5F8C2F8B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0388" y="1233720"/>
              <a:ext cx="2078433" cy="552527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5656D0C-ECE0-07C1-0A99-B686992B66DB}"/>
              </a:ext>
            </a:extLst>
          </p:cNvPr>
          <p:cNvGrpSpPr/>
          <p:nvPr/>
        </p:nvGrpSpPr>
        <p:grpSpPr>
          <a:xfrm>
            <a:off x="8347166" y="2233748"/>
            <a:ext cx="3578134" cy="3683840"/>
            <a:chOff x="8347166" y="2233748"/>
            <a:chExt cx="3578134" cy="3683840"/>
          </a:xfrm>
        </p:grpSpPr>
        <p:sp>
          <p:nvSpPr>
            <p:cNvPr id="46" name="Bulle narrative : rectangle 45">
              <a:extLst>
                <a:ext uri="{FF2B5EF4-FFF2-40B4-BE49-F238E27FC236}">
                  <a16:creationId xmlns:a16="http://schemas.microsoft.com/office/drawing/2014/main" id="{2CB2F91B-3516-EBF2-E1AD-D683E665D6BF}"/>
                </a:ext>
              </a:extLst>
            </p:cNvPr>
            <p:cNvSpPr/>
            <p:nvPr/>
          </p:nvSpPr>
          <p:spPr>
            <a:xfrm>
              <a:off x="9459516" y="2445795"/>
              <a:ext cx="2438740" cy="822960"/>
            </a:xfrm>
            <a:prstGeom prst="wedgeRectCallout">
              <a:avLst>
                <a:gd name="adj1" fmla="val -58863"/>
                <a:gd name="adj2" fmla="val 8313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E721182C-2E7A-2964-112E-526D63D2D0E8}"/>
                </a:ext>
              </a:extLst>
            </p:cNvPr>
            <p:cNvGrpSpPr/>
            <p:nvPr/>
          </p:nvGrpSpPr>
          <p:grpSpPr>
            <a:xfrm>
              <a:off x="8347166" y="2233748"/>
              <a:ext cx="3578134" cy="3683840"/>
              <a:chOff x="8347166" y="2233748"/>
              <a:chExt cx="3578134" cy="368384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027BB2-376F-8CA4-EEF9-4A19BC6DBF91}"/>
                  </a:ext>
                </a:extLst>
              </p:cNvPr>
              <p:cNvSpPr/>
              <p:nvPr/>
            </p:nvSpPr>
            <p:spPr>
              <a:xfrm>
                <a:off x="8347166" y="2233748"/>
                <a:ext cx="901337" cy="36838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6E6AF526-0579-22ED-8E0C-FF2A5A5A2BFE}"/>
                  </a:ext>
                </a:extLst>
              </p:cNvPr>
              <p:cNvSpPr txBox="1"/>
              <p:nvPr/>
            </p:nvSpPr>
            <p:spPr>
              <a:xfrm>
                <a:off x="9536347" y="2557193"/>
                <a:ext cx="23889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dirty="0"/>
                  <a:t>Les valeurs nutritionnelles ne peuvent</a:t>
                </a:r>
              </a:p>
              <a:p>
                <a:r>
                  <a:rPr lang="fr-FR" sz="1100" dirty="0"/>
                  <a:t> pas dépasser 100g pour 100g de produit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3CE753B0-2D96-01D8-0D51-54D3D207EA74}"/>
              </a:ext>
            </a:extLst>
          </p:cNvPr>
          <p:cNvGrpSpPr/>
          <p:nvPr/>
        </p:nvGrpSpPr>
        <p:grpSpPr>
          <a:xfrm>
            <a:off x="5381897" y="2795451"/>
            <a:ext cx="6543403" cy="3039298"/>
            <a:chOff x="5381897" y="2795451"/>
            <a:chExt cx="6543403" cy="3039298"/>
          </a:xfrm>
        </p:grpSpPr>
        <p:sp>
          <p:nvSpPr>
            <p:cNvPr id="49" name="Bulle narrative : rectangle 48">
              <a:extLst>
                <a:ext uri="{FF2B5EF4-FFF2-40B4-BE49-F238E27FC236}">
                  <a16:creationId xmlns:a16="http://schemas.microsoft.com/office/drawing/2014/main" id="{A06389B8-55D5-4BF1-250A-2610E44F8830}"/>
                </a:ext>
              </a:extLst>
            </p:cNvPr>
            <p:cNvSpPr/>
            <p:nvPr/>
          </p:nvSpPr>
          <p:spPr>
            <a:xfrm>
              <a:off x="9486560" y="4075668"/>
              <a:ext cx="2438740" cy="633545"/>
            </a:xfrm>
            <a:prstGeom prst="wedgeRectCallout">
              <a:avLst>
                <a:gd name="adj1" fmla="val -185994"/>
                <a:gd name="adj2" fmla="val 78740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D626ED-33A7-D845-48DA-3FEC7F0466FE}"/>
                </a:ext>
              </a:extLst>
            </p:cNvPr>
            <p:cNvSpPr/>
            <p:nvPr/>
          </p:nvSpPr>
          <p:spPr>
            <a:xfrm>
              <a:off x="5538651" y="2795451"/>
              <a:ext cx="627017" cy="1698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BEBFB8-5CAB-D29E-FC3D-74F0DCF36A82}"/>
                </a:ext>
              </a:extLst>
            </p:cNvPr>
            <p:cNvSpPr/>
            <p:nvPr/>
          </p:nvSpPr>
          <p:spPr>
            <a:xfrm>
              <a:off x="5534295" y="5664932"/>
              <a:ext cx="627017" cy="1698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E27CA6-CE41-1956-05A7-2B984459065A}"/>
                </a:ext>
              </a:extLst>
            </p:cNvPr>
            <p:cNvSpPr/>
            <p:nvPr/>
          </p:nvSpPr>
          <p:spPr>
            <a:xfrm>
              <a:off x="5482042" y="3576570"/>
              <a:ext cx="627017" cy="1698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6ECC94-603E-0D65-42E2-EB691363F2A2}"/>
                </a:ext>
              </a:extLst>
            </p:cNvPr>
            <p:cNvSpPr/>
            <p:nvPr/>
          </p:nvSpPr>
          <p:spPr>
            <a:xfrm>
              <a:off x="5508169" y="3836123"/>
              <a:ext cx="627017" cy="1698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D1C6AF-55E6-37B6-548A-84F4ACA2DB2B}"/>
                </a:ext>
              </a:extLst>
            </p:cNvPr>
            <p:cNvSpPr/>
            <p:nvPr/>
          </p:nvSpPr>
          <p:spPr>
            <a:xfrm>
              <a:off x="5381897" y="4110447"/>
              <a:ext cx="753289" cy="1698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273C67-61B7-AD35-3F9A-724EC46713E6}"/>
                </a:ext>
              </a:extLst>
            </p:cNvPr>
            <p:cNvSpPr/>
            <p:nvPr/>
          </p:nvSpPr>
          <p:spPr>
            <a:xfrm>
              <a:off x="5529939" y="4889859"/>
              <a:ext cx="627017" cy="4746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B05858BF-9499-9F98-9E67-4CFC9B6E58CF}"/>
                </a:ext>
              </a:extLst>
            </p:cNvPr>
            <p:cNvSpPr txBox="1"/>
            <p:nvPr/>
          </p:nvSpPr>
          <p:spPr>
            <a:xfrm>
              <a:off x="9590026" y="4195355"/>
              <a:ext cx="2179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Les valeurs ne peuvent pas être négatives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38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B5856-5B18-51D2-106B-DFA650A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90EEF1-3F9B-2C97-39F3-3DC53D07617C}"/>
              </a:ext>
            </a:extLst>
          </p:cNvPr>
          <p:cNvSpPr txBox="1"/>
          <p:nvPr/>
        </p:nvSpPr>
        <p:spPr>
          <a:xfrm>
            <a:off x="1638300" y="1490663"/>
            <a:ext cx="7915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Contexte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Rappel de l’appel à projets et explication de votre idée d’application (2 mn)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L’application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Votre démarche méthodologique de nettoyage (8 mn)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Votre démarche méthodologique d’exploration de données (8 mn)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faisabilité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En synthèse, présentation des faits pertinents pour l’application (2 mn)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478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70332-178D-72DC-21D3-ADDCE3C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valeurs aberrantes </a:t>
            </a: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AE2CA112-EB6C-74A4-35A2-7CB89FAC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028"/>
            <a:ext cx="6620691" cy="500001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On traite les éléments aberrants de : energy_100g </a:t>
            </a:r>
          </a:p>
          <a:p>
            <a:pPr lvl="1"/>
            <a:r>
              <a:rPr lang="fr-FR" dirty="0"/>
              <a:t>On remplace les valeurs des </a:t>
            </a:r>
            <a:r>
              <a:rPr lang="fr-FR" dirty="0" err="1"/>
              <a:t>outliers</a:t>
            </a:r>
            <a:r>
              <a:rPr lang="fr-FR" dirty="0"/>
              <a:t> en fonction de la base d’</a:t>
            </a:r>
            <a:r>
              <a:rPr lang="fr-FR" dirty="0" err="1"/>
              <a:t>openfoodfacts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Puis on supprime les éléments &gt; 3800 </a:t>
            </a:r>
            <a:r>
              <a:rPr lang="fr-FR" dirty="0" err="1"/>
              <a:t>kj</a:t>
            </a:r>
            <a:r>
              <a:rPr lang="fr-FR" dirty="0"/>
              <a:t>*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On traite les donnée &lt;0 ou &gt;100 (non calculable)</a:t>
            </a:r>
          </a:p>
          <a:p>
            <a:pPr lvl="1"/>
            <a:r>
              <a:rPr lang="fr-FR" dirty="0"/>
              <a:t>Suppression de 18 produits &lt; 0 et 196 &gt;100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 On traite les éléments Incohérents</a:t>
            </a:r>
          </a:p>
          <a:p>
            <a:pPr lvl="1"/>
            <a:r>
              <a:rPr lang="fr-FR" dirty="0"/>
              <a:t>Satured-fat-100g &gt; fat_100g et sodium_100g &gt; salt_100g n’est pas possible, on supprime les produits qui sont dans ces cas =&gt; 336 produits sont supprimés</a:t>
            </a:r>
          </a:p>
          <a:p>
            <a:r>
              <a:rPr lang="fr-FR" dirty="0"/>
              <a:t>Données nettoyées</a:t>
            </a:r>
            <a:endParaRPr lang="fr-FR" sz="900" dirty="0"/>
          </a:p>
          <a:p>
            <a:pPr marL="0" indent="0">
              <a:buNone/>
            </a:pPr>
            <a:r>
              <a:rPr lang="fr-FR" sz="900" dirty="0"/>
              <a:t>(*) : </a:t>
            </a:r>
            <a:r>
              <a:rPr lang="fr-FR" sz="900" dirty="0">
                <a:hlinkClick r:id="rId2"/>
              </a:rPr>
              <a:t>https://en.wikipedia.org/wiki/Food_energy</a:t>
            </a:r>
            <a:r>
              <a:rPr lang="fr-FR" sz="900" dirty="0"/>
              <a:t> , </a:t>
            </a:r>
            <a:r>
              <a:rPr lang="fr-FR" sz="900" dirty="0">
                <a:hlinkClick r:id="rId3"/>
              </a:rPr>
              <a:t>https://www.careomnia.com/nutrition-tool-nutrient?nutrientID=22&amp;all=1#</a:t>
            </a:r>
            <a:endParaRPr lang="fr-FR" sz="9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F552663-C543-173F-4137-033AC49A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6" y="1469028"/>
            <a:ext cx="3572869" cy="13870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ED00B3-6ABD-3A16-ECA7-E2B3F235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36" y="4501970"/>
            <a:ext cx="4201111" cy="626167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BB1440C-D694-B611-C8C1-93F9F6297D1C}"/>
              </a:ext>
            </a:extLst>
          </p:cNvPr>
          <p:cNvGrpSpPr/>
          <p:nvPr/>
        </p:nvGrpSpPr>
        <p:grpSpPr>
          <a:xfrm>
            <a:off x="7738736" y="2962495"/>
            <a:ext cx="4083700" cy="1116246"/>
            <a:chOff x="7738736" y="2962495"/>
            <a:chExt cx="4083700" cy="111624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9038FC3-1636-AE36-A3F0-9AC95BECC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9431" y="3859635"/>
              <a:ext cx="3629532" cy="21910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866B7CD-397E-9FC5-76ED-ECC7A625D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0920"/>
            <a:stretch/>
          </p:blipFill>
          <p:spPr>
            <a:xfrm>
              <a:off x="7874749" y="3640529"/>
              <a:ext cx="3753374" cy="219106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AA2CA77-B151-A8B4-EB1B-1BB87EDF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36" y="2962495"/>
              <a:ext cx="4083700" cy="62616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D9B96E0A-B165-4E38-A7D6-F8BE68CDD4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633242"/>
                  </p:ext>
                </p:extLst>
              </p:nvPr>
            </p:nvGraphicFramePr>
            <p:xfrm>
              <a:off x="9538269" y="5284231"/>
              <a:ext cx="2284167" cy="1284844"/>
            </p:xfrm>
            <a:graphic>
              <a:graphicData uri="http://schemas.microsoft.com/office/powerpoint/2016/slidezoom">
                <pslz:sldZm>
                  <pslz:sldZmObj sldId="280" cId="3599433480">
                    <pslz:zmPr id="{5F595F5F-7598-4365-B6AC-5376C74252C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4167" cy="12848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9B96E0A-B165-4E38-A7D6-F8BE68CDD4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38269" y="5284231"/>
                <a:ext cx="2284167" cy="12848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A938F84-FDC4-BA71-05A9-07997C2F814E}"/>
              </a:ext>
            </a:extLst>
          </p:cNvPr>
          <p:cNvSpPr/>
          <p:nvPr/>
        </p:nvSpPr>
        <p:spPr>
          <a:xfrm>
            <a:off x="3709852" y="5760718"/>
            <a:ext cx="5828418" cy="31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0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54292-EEEC-EA11-170E-57C403CA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valeurs nettoyées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7CFF0AA-0DEE-2594-E135-482587781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272" y="1052784"/>
            <a:ext cx="8159513" cy="55162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31DDB5-67A3-BD1F-E52C-2BE438D73FA7}"/>
              </a:ext>
            </a:extLst>
          </p:cNvPr>
          <p:cNvSpPr/>
          <p:nvPr/>
        </p:nvSpPr>
        <p:spPr>
          <a:xfrm>
            <a:off x="9300752" y="2430599"/>
            <a:ext cx="933033" cy="357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107479-0ACF-906E-53D0-031B89D10B5A}"/>
              </a:ext>
            </a:extLst>
          </p:cNvPr>
          <p:cNvSpPr/>
          <p:nvPr/>
        </p:nvSpPr>
        <p:spPr>
          <a:xfrm>
            <a:off x="6805749" y="1001486"/>
            <a:ext cx="326572" cy="49474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F6CE2-31D7-CB1C-7F6E-7364C0D8AF32}"/>
              </a:ext>
            </a:extLst>
          </p:cNvPr>
          <p:cNvSpPr/>
          <p:nvPr/>
        </p:nvSpPr>
        <p:spPr>
          <a:xfrm>
            <a:off x="2087335" y="4454442"/>
            <a:ext cx="2471602" cy="48331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C6EEA-5614-24AD-6202-B234EB8CD054}"/>
              </a:ext>
            </a:extLst>
          </p:cNvPr>
          <p:cNvSpPr/>
          <p:nvPr/>
        </p:nvSpPr>
        <p:spPr>
          <a:xfrm>
            <a:off x="2109105" y="2129246"/>
            <a:ext cx="2471602" cy="77070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4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0831960"/>
                  </p:ext>
                </p:extLst>
              </p:nvPr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9358010"/>
                  </p:ext>
                </p:extLst>
              </p:nvPr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14656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00DB0-34D8-3B08-1FAC-D44F2E75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F52981-3E2C-D8D0-486F-3E8162489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114" y="1825625"/>
            <a:ext cx="7249772" cy="4351338"/>
          </a:xfrm>
        </p:spPr>
      </p:pic>
    </p:spTree>
    <p:extLst>
      <p:ext uri="{BB962C8B-B14F-4D97-AF65-F5344CB8AC3E}">
        <p14:creationId xmlns:p14="http://schemas.microsoft.com/office/powerpoint/2010/main" val="30698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37651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F9962-326C-6B2B-BF5C-36F7CC5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4B3E921F-9CA5-2B96-3A33-AF9218134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25" y="756428"/>
            <a:ext cx="7010399" cy="5810758"/>
          </a:xfrm>
        </p:spPr>
      </p:pic>
    </p:spTree>
    <p:extLst>
      <p:ext uri="{BB962C8B-B14F-4D97-AF65-F5344CB8AC3E}">
        <p14:creationId xmlns:p14="http://schemas.microsoft.com/office/powerpoint/2010/main" val="14628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3253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F43D085B-93A1-89F6-7772-4825D2A587CE}"/>
              </a:ext>
            </a:extLst>
          </p:cNvPr>
          <p:cNvSpPr txBox="1"/>
          <p:nvPr/>
        </p:nvSpPr>
        <p:spPr>
          <a:xfrm>
            <a:off x="880035" y="3673382"/>
            <a:ext cx="6168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fonction </a:t>
            </a:r>
            <a:r>
              <a:rPr lang="fr-FR" dirty="0" err="1"/>
              <a:t>Fillna</a:t>
            </a:r>
            <a:r>
              <a:rPr lang="fr-FR" dirty="0"/>
              <a:t>() nous permet de remplacer les données manquante par une valeur numérique, une équation ou un texte en cohérence avec nos variables</a:t>
            </a:r>
          </a:p>
          <a:p>
            <a:endParaRPr lang="fr-FR" dirty="0"/>
          </a:p>
          <a:p>
            <a:r>
              <a:rPr lang="fr-FR" dirty="0"/>
              <a:t>La méthode des </a:t>
            </a:r>
            <a:r>
              <a:rPr lang="fr-FR" dirty="0" err="1"/>
              <a:t>KnnImputer</a:t>
            </a:r>
            <a:r>
              <a:rPr lang="fr-FR" dirty="0"/>
              <a:t> de </a:t>
            </a:r>
            <a:r>
              <a:rPr lang="fr-FR" dirty="0" err="1"/>
              <a:t>scikit</a:t>
            </a:r>
            <a:r>
              <a:rPr lang="fr-FR" dirty="0"/>
              <a:t> permet de remplacer les valeurs manquantes par les 5 plus proches voisins et nous fournir une information très proche de la réalité</a:t>
            </a:r>
          </a:p>
          <a:p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79604B4-89BD-718A-BA7E-2AB967C3E02A}"/>
              </a:ext>
            </a:extLst>
          </p:cNvPr>
          <p:cNvGraphicFramePr>
            <a:graphicFrameLocks noGrp="1"/>
          </p:cNvGraphicFramePr>
          <p:nvPr/>
        </p:nvGraphicFramePr>
        <p:xfrm>
          <a:off x="7231466" y="1093667"/>
          <a:ext cx="4425787" cy="4625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9069">
                  <a:extLst>
                    <a:ext uri="{9D8B030D-6E8A-4147-A177-3AD203B41FA5}">
                      <a16:colId xmlns:a16="http://schemas.microsoft.com/office/drawing/2014/main" val="2917535467"/>
                    </a:ext>
                  </a:extLst>
                </a:gridCol>
                <a:gridCol w="2336718">
                  <a:extLst>
                    <a:ext uri="{9D8B030D-6E8A-4147-A177-3AD203B41FA5}">
                      <a16:colId xmlns:a16="http://schemas.microsoft.com/office/drawing/2014/main" val="2368208424"/>
                    </a:ext>
                  </a:extLst>
                </a:gridCol>
              </a:tblGrid>
              <a:tr h="587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Variables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Démarche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4101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Additive_n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38945"/>
                  </a:ext>
                </a:extLst>
              </a:tr>
              <a:tr h="334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ingredients_from_palm_oil_n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45193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country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Fillna(‘monde’)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1779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brands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Fillna(‘inconnue’)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5683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Additive_fr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 ‘)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4902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Nutrition_grade_fr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78981"/>
                  </a:ext>
                </a:extLst>
              </a:tr>
              <a:tr h="24671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fiber_100g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nutrition_score_fr_100g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saturated_fat_100g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carbohydrates_100g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fat_100g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sugars_100g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sodium_100g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salt_100g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proteins_100g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energy_100g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knnImputer</a:t>
                      </a:r>
                      <a:r>
                        <a:rPr lang="fr-F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5 plus proches voisins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893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301653"/>
                  </p:ext>
                </p:extLst>
              </p:nvPr>
            </p:nvGraphicFramePr>
            <p:xfrm>
              <a:off x="3537282" y="120912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20912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85331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85331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25619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6DEB6-EE46-5670-EDD8-71589D8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CC428-7933-86CE-E073-CD62A764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870" cy="1884226"/>
          </a:xfrm>
        </p:spPr>
        <p:txBody>
          <a:bodyPr/>
          <a:lstStyle/>
          <a:p>
            <a:r>
              <a:rPr lang="fr-FR" dirty="0"/>
              <a:t>Etapes : </a:t>
            </a:r>
          </a:p>
          <a:p>
            <a:pPr lvl="1"/>
            <a:r>
              <a:rPr lang="fr-FR" dirty="0"/>
              <a:t>Filtrer les données</a:t>
            </a:r>
          </a:p>
          <a:p>
            <a:pPr lvl="1"/>
            <a:r>
              <a:rPr lang="fr-FR" dirty="0"/>
              <a:t>Gérer les erreurs</a:t>
            </a:r>
          </a:p>
          <a:p>
            <a:pPr lvl="1"/>
            <a:r>
              <a:rPr lang="fr-FR" dirty="0"/>
              <a:t>Supprimer des doublons</a:t>
            </a:r>
          </a:p>
          <a:p>
            <a:pPr lvl="1"/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des valeurs aberrantes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BC57562-B889-0554-2242-C7C690DB1754}"/>
              </a:ext>
            </a:extLst>
          </p:cNvPr>
          <p:cNvGraphicFramePr>
            <a:graphicFrameLocks noGrp="1"/>
          </p:cNvGraphicFramePr>
          <p:nvPr/>
        </p:nvGraphicFramePr>
        <p:xfrm>
          <a:off x="6783070" y="1614488"/>
          <a:ext cx="5142230" cy="509982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53707">
                  <a:extLst>
                    <a:ext uri="{9D8B030D-6E8A-4147-A177-3AD203B41FA5}">
                      <a16:colId xmlns:a16="http://schemas.microsoft.com/office/drawing/2014/main" val="268069970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16153821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43969234"/>
                    </a:ext>
                  </a:extLst>
                </a:gridCol>
              </a:tblGrid>
              <a:tr h="7746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Démarche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Nb Lignes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Nb variables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52833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Chargement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 du jeu de données 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320772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98676"/>
                  </a:ext>
                </a:extLst>
              </a:tr>
              <a:tr h="5125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Suppression des variables avec %NaN &gt; 80% 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320772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8849"/>
                  </a:ext>
                </a:extLst>
              </a:tr>
              <a:tr h="7425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Suppression des lignes si aucune valeur nutritionnelle n’est renseignée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262833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915611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Suppression : 23 lignes erronées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262817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73855"/>
                  </a:ext>
                </a:extLst>
              </a:tr>
              <a:tr h="5125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Suppression de 3383 produits sans nom 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259434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28811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Suppression des doublons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241155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1572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Energy_100g &gt;3800kj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240818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927200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Les éléments _100g &gt; 100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240641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348071"/>
                  </a:ext>
                </a:extLst>
              </a:tr>
              <a:tr h="3804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Les éléments _100g &lt; 100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240624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09153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SELECTION DES DONNEES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240297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35673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9C36377-4D3E-230F-2327-AF25043C4E6E}"/>
              </a:ext>
            </a:extLst>
          </p:cNvPr>
          <p:cNvSpPr txBox="1"/>
          <p:nvPr/>
        </p:nvSpPr>
        <p:spPr>
          <a:xfrm>
            <a:off x="838200" y="3663898"/>
            <a:ext cx="5944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</a:t>
            </a:r>
            <a:r>
              <a:rPr lang="fr-FR" dirty="0"/>
              <a:t> </a:t>
            </a:r>
            <a:r>
              <a:rPr lang="fr-FR" sz="2000" dirty="0"/>
              <a:t>des</a:t>
            </a:r>
            <a:r>
              <a:rPr lang="fr-FR" dirty="0"/>
              <a:t> </a:t>
            </a:r>
            <a:r>
              <a:rPr lang="fr-FR" sz="2000" dirty="0"/>
              <a:t>valeurs</a:t>
            </a:r>
            <a:r>
              <a:rPr lang="fr-FR" dirty="0"/>
              <a:t> </a:t>
            </a:r>
            <a:r>
              <a:rPr lang="fr-FR" sz="2000" dirty="0"/>
              <a:t>manquantes</a:t>
            </a:r>
          </a:p>
        </p:txBody>
      </p:sp>
    </p:spTree>
    <p:extLst>
      <p:ext uri="{BB962C8B-B14F-4D97-AF65-F5344CB8AC3E}">
        <p14:creationId xmlns:p14="http://schemas.microsoft.com/office/powerpoint/2010/main" val="282859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364E4FEB-5292-66A6-B004-6A5B70925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32A15C-B577-45C7-74E8-23E6785D4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DÉMARCHE MÉTHODOLOGIQUE D’EXPLORATION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65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BCEAC-B463-E8EC-1593-261515BD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07481-E652-677A-FB58-30A4519EC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5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3A84-008B-3D8A-39C8-0C26C4F6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La description et l'analyse univariée des différentes variables importantes avec les visualisations associées.</a:t>
            </a:r>
            <a:br>
              <a:rPr lang="fr-FR" b="0" i="0" dirty="0">
                <a:solidFill>
                  <a:srgbClr val="271A38"/>
                </a:solidFill>
                <a:effectLst/>
                <a:latin typeface="Inter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D7693F-B582-63BC-CDCC-A8CCDCE3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Étapes :</a:t>
            </a:r>
          </a:p>
          <a:p>
            <a:pPr lvl="1"/>
            <a:r>
              <a:rPr lang="fr-FR" dirty="0"/>
              <a:t> Dates</a:t>
            </a:r>
          </a:p>
          <a:p>
            <a:pPr lvl="1"/>
            <a:r>
              <a:rPr lang="fr-FR" dirty="0"/>
              <a:t>Marques</a:t>
            </a:r>
          </a:p>
          <a:p>
            <a:pPr lvl="1"/>
            <a:r>
              <a:rPr lang="fr-FR" dirty="0"/>
              <a:t>Catégories</a:t>
            </a:r>
          </a:p>
          <a:p>
            <a:pPr lvl="1"/>
            <a:r>
              <a:rPr lang="fr-FR" dirty="0"/>
              <a:t>Données nutritionnelles</a:t>
            </a:r>
          </a:p>
          <a:p>
            <a:pPr lvl="1"/>
            <a:r>
              <a:rPr lang="fr-FR" dirty="0"/>
              <a:t>Additifs</a:t>
            </a:r>
          </a:p>
          <a:p>
            <a:pPr lvl="1"/>
            <a:r>
              <a:rPr lang="fr-FR" dirty="0" err="1"/>
              <a:t>Nutriscore</a:t>
            </a:r>
            <a:r>
              <a:rPr lang="fr-FR" dirty="0"/>
              <a:t> et </a:t>
            </a:r>
            <a:r>
              <a:rPr lang="fr-FR" dirty="0" err="1"/>
              <a:t>nutrigrade</a:t>
            </a:r>
            <a:endParaRPr lang="fr-FR" dirty="0"/>
          </a:p>
          <a:p>
            <a:pPr lvl="1"/>
            <a:r>
              <a:rPr lang="fr-FR" dirty="0"/>
              <a:t>Liaison des variable avec le </a:t>
            </a:r>
            <a:r>
              <a:rPr lang="fr-FR" dirty="0" err="1"/>
              <a:t>nutrigrade</a:t>
            </a:r>
            <a:endParaRPr lang="fr-FR" dirty="0"/>
          </a:p>
          <a:p>
            <a:pPr lvl="1"/>
            <a:r>
              <a:rPr lang="fr-FR" dirty="0"/>
              <a:t>Les liens entre les variables</a:t>
            </a:r>
          </a:p>
          <a:p>
            <a:pPr lvl="1"/>
            <a:r>
              <a:rPr lang="fr-FR" dirty="0"/>
              <a:t>Cercle de corrélations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3256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E2564D-C986-234F-4A3C-BA40A4C2070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Le pic de 2016, le début d'une collecte massive …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Explication des dates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Nutri-Score est prévu dans la </a:t>
            </a:r>
            <a:r>
              <a:rPr lang="fr-FR" b="1" dirty="0"/>
              <a:t>loi de 2016 en France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Mis en place en France en 2017</a:t>
            </a:r>
            <a:r>
              <a:rPr lang="fr-FR" dirty="0"/>
              <a:t>, l'étiquetage nutritionnel Nutri-Score s'applique aujourd'hui dans sept pays</a:t>
            </a:r>
          </a:p>
          <a:p>
            <a:pPr marL="285750" indent="-285750"/>
            <a:r>
              <a:rPr lang="fr-FR" dirty="0"/>
              <a:t>Qui a rencontré l’avis favorables des consommateurs, des États et des entreprises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076040-C48C-A83C-EEA0-16D0C178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F7FF9E-AAF6-C3D2-2B1B-54BAFD905E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59392"/>
            <a:ext cx="6251575" cy="4167716"/>
          </a:xfrm>
        </p:spPr>
      </p:pic>
    </p:spTree>
    <p:extLst>
      <p:ext uri="{BB962C8B-B14F-4D97-AF65-F5344CB8AC3E}">
        <p14:creationId xmlns:p14="http://schemas.microsoft.com/office/powerpoint/2010/main" val="827317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CD573ED-CAD4-6161-44B8-CE2D797168F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b="1" dirty="0"/>
              <a:t>Qui sont les sources de ces données ?</a:t>
            </a:r>
          </a:p>
          <a:p>
            <a:pPr marL="0" indent="0">
              <a:buNone/>
            </a:pPr>
            <a:endParaRPr lang="fr-FR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2478 contributeurs dont des institutions internationales mais aussi des particuliers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majorité des données provient de l'USDA 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Ministère de l'agriculture américain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openfoodfacts-contributors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Communauté de contributeurs  </a:t>
            </a:r>
          </a:p>
          <a:p>
            <a:r>
              <a:rPr lang="fr-FR" b="1" dirty="0"/>
              <a:t>Tous participe assurant une collecte rapide et massive de données </a:t>
            </a:r>
          </a:p>
          <a:p>
            <a:pPr lvl="1"/>
            <a:r>
              <a:rPr lang="fr-FR" dirty="0"/>
              <a:t>Les données manquantes sont en train d’être complété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F8A30D-1B45-1040-C039-DE1EBC88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Sources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7B4934A-2BF0-7064-6091-013C2B2576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7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1950353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4499948-63A9-82DD-2B03-E7DF00D1855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La majorité des produits proviennent d’entreprise européennes et américaines et constitue notre cible de clients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0C9D62A-64A4-4829-FAB8-A5B28666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pays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3545CE-B84B-8ED5-3AD9-16867A84B3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7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3257876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0B43932-1E40-B036-7B08-9E23F350F9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Sur 46265 marques différentes dans le </a:t>
            </a:r>
            <a:r>
              <a:rPr lang="fr-FR" dirty="0" err="1"/>
              <a:t>df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237159 produit non renseignés : 'inconnues'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Les marques disponibles en France sont bien représentées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Carrefour, Auchan, Leader Price, U, Casino, Monoprix, Picard, </a:t>
            </a:r>
            <a:r>
              <a:rPr lang="fr-FR" dirty="0" err="1"/>
              <a:t>Bjorg</a:t>
            </a:r>
            <a:r>
              <a:rPr lang="fr-FR" dirty="0"/>
              <a:t>, Nestlé, Lipton, Cora, Harris... sont des marques populaires en France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765D41-945A-971F-76E7-3CF39057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Marques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A78FCBA-F5ED-F03E-1632-7568B97F5A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10200" y="466391"/>
            <a:ext cx="6251575" cy="3182018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9DA07EF-891A-6265-5450-170130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648409"/>
            <a:ext cx="6251575" cy="32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0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28A5E6-7769-5510-6E95-33938EF0731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Parmi les </a:t>
            </a:r>
            <a:r>
              <a:rPr lang="fr-FR" b="1" dirty="0"/>
              <a:t>catégories les plus représentés ont retrouve beaucoup de produits considérés comme à surveiller dans une alimentation saine</a:t>
            </a:r>
            <a:r>
              <a:rPr lang="fr-FR" dirty="0"/>
              <a:t>. </a:t>
            </a:r>
          </a:p>
          <a:p>
            <a:r>
              <a:rPr lang="fr-FR" b="1" dirty="0"/>
              <a:t>On exploite ces informations pour informer le consommateur sur les produits à surveiller</a:t>
            </a:r>
            <a:r>
              <a:rPr lang="fr-FR" dirty="0"/>
              <a:t>. personnalisé contraire. Une bonne alimentation passe aussi par le plaisir et ne doit pas être stigmatisé sans avis médical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Pour notre appli cette source de données est importantes et l'application devra signaler les choses de manière pédagogique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interdite par le </a:t>
            </a:r>
            <a:r>
              <a:rPr lang="fr-FR" dirty="0" err="1"/>
              <a:t>medecin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apport à surveiller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recommandé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CDE54D-A5B4-8510-B0C2-5A811C52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Catégories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CA97045A-031A-285E-4E01-990286B7719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62575" y="388181"/>
            <a:ext cx="6251575" cy="3205088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9634D09-1872-1901-D1D4-8C7CC440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3" y="3593269"/>
            <a:ext cx="6251575" cy="31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2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3A087A-4D28-3E0D-206A-270D9DB53EE8}"/>
              </a:ext>
            </a:extLst>
          </p:cNvPr>
          <p:cNvSpPr/>
          <p:nvPr/>
        </p:nvSpPr>
        <p:spPr>
          <a:xfrm>
            <a:off x="794084" y="4403558"/>
            <a:ext cx="10559716" cy="18528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E1D20B0-2461-6E8C-CA53-5F980998BDB7}"/>
              </a:ext>
            </a:extLst>
          </p:cNvPr>
          <p:cNvSpPr/>
          <p:nvPr/>
        </p:nvSpPr>
        <p:spPr>
          <a:xfrm>
            <a:off x="84220" y="830179"/>
            <a:ext cx="11993886" cy="30921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448BFC-B35F-6C98-4B21-942A380E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nutritionnelles – par nombre de produits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D83742CD-FEFC-74D6-8B04-6D993D007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36" y="1163890"/>
            <a:ext cx="3656826" cy="2546824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B86D555-4AB5-79AB-B2EA-BE8FE6AE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78" y="1162208"/>
            <a:ext cx="3833696" cy="25485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15D2A4-A2F6-FFF0-7A11-3DA63DA8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48" y="1193315"/>
            <a:ext cx="3863688" cy="254850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F452699-EFAA-C7A9-C1C9-14261C85ABE4}"/>
              </a:ext>
            </a:extLst>
          </p:cNvPr>
          <p:cNvSpPr txBox="1"/>
          <p:nvPr/>
        </p:nvSpPr>
        <p:spPr>
          <a:xfrm>
            <a:off x="962527" y="4608092"/>
            <a:ext cx="10226339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produits contenue dans la base de données sont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plutôt caloriques,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contiennent en majorité peu de sodium mais suffisamment pour être significatif pour notre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dispose de quantités de protéine assez bien répartit entre 5 et 50 g. Ils témoignent de la diversité des produits de la base de données.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43491-BDB7-065F-6812-0371C09FACDD}"/>
              </a:ext>
            </a:extLst>
          </p:cNvPr>
          <p:cNvSpPr/>
          <p:nvPr/>
        </p:nvSpPr>
        <p:spPr>
          <a:xfrm>
            <a:off x="2755231" y="1383632"/>
            <a:ext cx="1034715" cy="2165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AE7C6-BE6D-0EDE-E2A3-43FEF2DDBBDA}"/>
              </a:ext>
            </a:extLst>
          </p:cNvPr>
          <p:cNvSpPr/>
          <p:nvPr/>
        </p:nvSpPr>
        <p:spPr>
          <a:xfrm>
            <a:off x="4499811" y="1383632"/>
            <a:ext cx="360948" cy="2173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F237B-7793-4827-359B-5E43C4E803E3}"/>
              </a:ext>
            </a:extLst>
          </p:cNvPr>
          <p:cNvSpPr/>
          <p:nvPr/>
        </p:nvSpPr>
        <p:spPr>
          <a:xfrm>
            <a:off x="8602579" y="1383632"/>
            <a:ext cx="1528010" cy="2185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2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BECF583-5C3B-F6FF-343F-2FFD23431D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La distribution montre : </a:t>
            </a:r>
          </a:p>
          <a:p>
            <a:pPr lvl="1"/>
            <a:r>
              <a:rPr lang="fr-FR" dirty="0"/>
              <a:t>Un nombre important de produits autour de 0</a:t>
            </a:r>
          </a:p>
          <a:p>
            <a:pPr lvl="1"/>
            <a:r>
              <a:rPr lang="fr-FR" dirty="0"/>
              <a:t>Une présence importante de produit calorique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L’application disposera d’une grande variété de produits et notamment les aliments à surveiller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722025-ACE6-B9CA-FBFB-FD52FACC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Energie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8DDEF-6DC2-CF2F-4A14-D144987C4D6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4650" y="2953485"/>
            <a:ext cx="2079009" cy="1921508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F2CB495-D439-13F8-B0CC-6DF6A9DA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7" y="2953485"/>
            <a:ext cx="2990265" cy="14537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24378F1-FD4A-434C-05B4-EE4AA454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50" y="863600"/>
            <a:ext cx="5858613" cy="16095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BF88F5A-8E3D-5917-E02E-2EC4BDA8B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34" y="4887579"/>
            <a:ext cx="3505689" cy="1390844"/>
          </a:xfrm>
          <a:prstGeom prst="rect">
            <a:avLst/>
          </a:prstGeom>
          <a:ln w="28575">
            <a:solidFill>
              <a:srgbClr val="FFC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9419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BECF583-5C3B-F6FF-343F-2FFD23431D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Une distribution du nombre de protéine au 100g gramme très variée</a:t>
            </a:r>
          </a:p>
          <a:p>
            <a:r>
              <a:rPr lang="fr-FR" dirty="0"/>
              <a:t>La majorité des données se trouvent entre 0 et 10 gramme</a:t>
            </a:r>
          </a:p>
          <a:p>
            <a:pPr marL="0" indent="0">
              <a:buNone/>
            </a:pPr>
            <a:r>
              <a:rPr lang="fr-FR" sz="26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Beaucoup</a:t>
            </a:r>
            <a:r>
              <a:rPr lang="fr-FR" dirty="0"/>
              <a:t> </a:t>
            </a:r>
            <a:r>
              <a:rPr lang="fr-FR" sz="26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d’</a:t>
            </a:r>
            <a:r>
              <a:rPr lang="fr-FR" sz="2600" b="1" dirty="0" err="1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outliers</a:t>
            </a:r>
            <a:r>
              <a:rPr lang="fr-FR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26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Bonne diversité de produits protéiné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722025-ACE6-B9CA-FBFB-FD52FACC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Protéine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8DDEF-6DC2-CF2F-4A14-D144987C4D6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522" y="2971405"/>
            <a:ext cx="2079009" cy="1905758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F2CB495-D439-13F8-B0CC-6DF6A9DAA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691" y="2953485"/>
            <a:ext cx="2866777" cy="14537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24378F1-FD4A-434C-05B4-EE4AA454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530" y="863600"/>
            <a:ext cx="5788853" cy="16095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A2F8FC-A713-5E25-A901-D9AF9DBC3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084" y="4887579"/>
            <a:ext cx="3463988" cy="1390844"/>
          </a:xfrm>
          <a:prstGeom prst="rect">
            <a:avLst/>
          </a:prstGeom>
          <a:ln w="28575">
            <a:solidFill>
              <a:srgbClr val="FFC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412836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BECF583-5C3B-F6FF-343F-2FFD23431D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Distribution concentrée autour de 0</a:t>
            </a:r>
          </a:p>
          <a:p>
            <a:r>
              <a:rPr lang="fr-FR" dirty="0"/>
              <a:t>75 % des produits ont une teneur en sodium entre 0 et 0,53g de sodium pour 100g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Les </a:t>
            </a:r>
            <a:r>
              <a:rPr lang="fr-FR" sz="2400" b="1" dirty="0" err="1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outliers</a:t>
            </a: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 sont présents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Grande diversité de produits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722025-ACE6-B9CA-FBFB-FD52FACC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</a:t>
            </a:r>
            <a:br>
              <a:rPr lang="fr-FR" dirty="0"/>
            </a:b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2CB495-D439-13F8-B0CC-6DF6A9DAA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691" y="2979614"/>
            <a:ext cx="2866777" cy="14015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24378F1-FD4A-434C-05B4-EE4AA4549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9700" y="863600"/>
            <a:ext cx="5748513" cy="16095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85124D-D43D-792D-A700-8106E374C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2865" y="4887579"/>
            <a:ext cx="3408426" cy="1390844"/>
          </a:xfrm>
          <a:prstGeom prst="rect">
            <a:avLst/>
          </a:prstGeom>
          <a:ln w="28575">
            <a:solidFill>
              <a:srgbClr val="FFC000"/>
            </a:solidFill>
            <a:prstDash val="dash"/>
          </a:ln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11295480-71B6-CF8D-6165-99FC616DC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522" y="2964131"/>
            <a:ext cx="2079009" cy="1920306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0FA2F39-FC0F-F757-47BE-0129D5E12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68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89D9B-DF64-1DB2-3BC9-56634C0B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0401EF-150A-C4E7-4FD1-92C925FED152}"/>
              </a:ext>
            </a:extLst>
          </p:cNvPr>
          <p:cNvSpPr txBox="1"/>
          <p:nvPr/>
        </p:nvSpPr>
        <p:spPr>
          <a:xfrm>
            <a:off x="4040981" y="2190481"/>
            <a:ext cx="6653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L'agence "Santé publique France" a lancé un appel à projets pour trouver des idées innovantes d’applications en lien avec l'alimentation. Proposer une idée d’application.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F8C16B-A9A5-4A19-BF40-4CAF02CF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0" y="1928813"/>
            <a:ext cx="2580829" cy="15001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B385E5-A012-39C9-CF72-F1A94A7C9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3800475"/>
            <a:ext cx="2220277" cy="15001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5412DB-5384-3F64-7E71-090CCACE6C2A}"/>
              </a:ext>
            </a:extLst>
          </p:cNvPr>
          <p:cNvSpPr txBox="1"/>
          <p:nvPr/>
        </p:nvSpPr>
        <p:spPr>
          <a:xfrm>
            <a:off x="4040981" y="4143106"/>
            <a:ext cx="6653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Public Sans"/>
              </a:rPr>
              <a:t>Open Food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Public Sans"/>
              </a:rPr>
              <a:t>Facts</a:t>
            </a:r>
            <a:r>
              <a:rPr lang="fr-FR" b="0" i="0" dirty="0">
                <a:solidFill>
                  <a:srgbClr val="000000"/>
                </a:solidFill>
                <a:effectLst/>
                <a:latin typeface="Public Sans"/>
              </a:rPr>
              <a:t> est une base de données de produits alimentaires qui répertorie les ingrédients, les allergènes, la composition nutritionnelle et toutes les informations présentes sur les étiquettes des aliments.</a:t>
            </a:r>
          </a:p>
        </p:txBody>
      </p:sp>
    </p:spTree>
    <p:extLst>
      <p:ext uri="{BB962C8B-B14F-4D97-AF65-F5344CB8AC3E}">
        <p14:creationId xmlns:p14="http://schemas.microsoft.com/office/powerpoint/2010/main" val="139066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FF0B39B-34A6-84CA-7D66-D5D7AC337F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/>
              <a:t>… </a:t>
            </a: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sont</a:t>
            </a:r>
            <a:r>
              <a:rPr lang="fr-FR" dirty="0"/>
              <a:t> </a:t>
            </a:r>
            <a:r>
              <a:rPr lang="fr-FR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présents</a:t>
            </a:r>
            <a:r>
              <a:rPr lang="fr-FR" dirty="0"/>
              <a:t> et pourront être signalés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8682CE-5FE3-B929-4DF7-2F8FDB36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additifs à surveiller …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6982DC4-3BEF-E823-D0E2-3C6ADE96CD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26543" y="3549316"/>
            <a:ext cx="11325708" cy="3022934"/>
          </a:xfrm>
        </p:spPr>
      </p:pic>
    </p:spTree>
    <p:extLst>
      <p:ext uri="{BB962C8B-B14F-4D97-AF65-F5344CB8AC3E}">
        <p14:creationId xmlns:p14="http://schemas.microsoft.com/office/powerpoint/2010/main" val="38154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60DE02-92CA-CFDE-FA7C-5196B9A1D9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nutriscore</a:t>
            </a:r>
            <a:r>
              <a:rPr lang="fr-FR" b="1" dirty="0"/>
              <a:t> est-il bien distribué, témoignant du répartition équilibrée des produits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2 ensembles sont plus présent : plus de produit qui ont un score entre -1 et 2 et les produits et ceux ayant un score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1 ensemble de score est moins nombreux : ceux qui ont un score entre 4 et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Il ne suit pas une loi normale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E4376F-5D75-5CAD-F893-B470A77D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nutriscore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71463C3-A176-4C1A-BA15-D4D24208F88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75670"/>
            <a:ext cx="5600700" cy="3733799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4D0072-D612-8045-AA96-2551B571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81" y="3609445"/>
            <a:ext cx="6058305" cy="24233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B42A6B-FACA-511B-056F-DD96A2258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0752" b="52014"/>
          <a:stretch/>
        </p:blipFill>
        <p:spPr>
          <a:xfrm>
            <a:off x="8817939" y="6116467"/>
            <a:ext cx="2106736" cy="66586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370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CC6588F-5437-DAB3-063D-9B9F0C92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9" y="47144"/>
            <a:ext cx="4007624" cy="400762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7CF6A4-010E-D82E-641D-C67BB848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8D0B1C6-5497-F698-F8B6-209FC81D0F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b="1" dirty="0"/>
              <a:t>Comment exploiter les </a:t>
            </a:r>
            <a:r>
              <a:rPr lang="fr-FR" b="1" dirty="0" err="1"/>
              <a:t>nutrigrades</a:t>
            </a:r>
            <a:r>
              <a:rPr lang="fr-FR" b="1" dirty="0"/>
              <a:t> pour notre application ?</a:t>
            </a:r>
          </a:p>
          <a:p>
            <a:r>
              <a:rPr lang="fr-FR" sz="2400" b="1" dirty="0"/>
              <a:t>Tous les </a:t>
            </a:r>
            <a:r>
              <a:rPr lang="fr-FR" sz="2400" b="1" dirty="0" err="1"/>
              <a:t>nutrigrades</a:t>
            </a:r>
            <a:r>
              <a:rPr lang="fr-FR" sz="2400" b="1" dirty="0"/>
              <a:t> sont représentés</a:t>
            </a:r>
            <a:r>
              <a:rPr lang="fr-FR" sz="2400" dirty="0"/>
              <a:t> avec beaucoup de produits appartenant </a:t>
            </a:r>
            <a:r>
              <a:rPr lang="fr-FR" sz="2400" dirty="0" err="1"/>
              <a:t>aus</a:t>
            </a:r>
            <a:r>
              <a:rPr lang="fr-FR" sz="2400" dirty="0"/>
              <a:t> </a:t>
            </a:r>
            <a:r>
              <a:rPr lang="fr-FR" sz="2400" b="1" dirty="0"/>
              <a:t>groupes 'd'et 'e' représentant 47% des produits</a:t>
            </a:r>
            <a:r>
              <a:rPr lang="fr-FR" sz="2400" dirty="0"/>
              <a:t> de la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Lien </a:t>
            </a:r>
            <a:r>
              <a:rPr lang="fr-FR" b="1" dirty="0" err="1"/>
              <a:t>nutriscore</a:t>
            </a:r>
            <a:r>
              <a:rPr lang="fr-FR" b="1" dirty="0"/>
              <a:t> </a:t>
            </a:r>
            <a:r>
              <a:rPr lang="fr-FR" b="1" dirty="0" err="1"/>
              <a:t>nutrigrade</a:t>
            </a:r>
            <a:r>
              <a:rPr lang="fr-FR" b="1" dirty="0"/>
              <a:t> est </a:t>
            </a:r>
            <a:r>
              <a:rPr lang="fr-FR" b="1" dirty="0" err="1"/>
              <a:t>siginificatif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moyennes témoignent du classement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plus le </a:t>
            </a:r>
            <a:r>
              <a:rPr lang="fr-FR" dirty="0" err="1"/>
              <a:t>nutrition_score</a:t>
            </a:r>
            <a:r>
              <a:rPr lang="fr-FR" dirty="0"/>
              <a:t> es bas plus sa moyenne est basse et inversement</a:t>
            </a:r>
            <a:endParaRPr lang="fr-FR" b="1" dirty="0"/>
          </a:p>
          <a:p>
            <a:pPr marL="0" indent="0">
              <a:lnSpc>
                <a:spcPct val="110000"/>
              </a:lnSpc>
              <a:buNone/>
            </a:pPr>
            <a:r>
              <a:rPr lang="fr-FR" sz="3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On utilise le </a:t>
            </a:r>
            <a:r>
              <a:rPr lang="fr-FR" sz="3400" b="1" dirty="0" err="1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nutrigrade</a:t>
            </a:r>
            <a:r>
              <a:rPr lang="fr-FR" sz="34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 pour informer sur la qualité nutritionnelle des produits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FE1AB07-8C07-A472-F073-1F5CB3D2BB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9659"/>
          <a:stretch/>
        </p:blipFill>
        <p:spPr>
          <a:xfrm>
            <a:off x="5268252" y="3705726"/>
            <a:ext cx="6775360" cy="3152274"/>
          </a:xfrm>
        </p:spPr>
      </p:pic>
    </p:spTree>
    <p:extLst>
      <p:ext uri="{BB962C8B-B14F-4D97-AF65-F5344CB8AC3E}">
        <p14:creationId xmlns:p14="http://schemas.microsoft.com/office/powerpoint/2010/main" val="58966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8DEF9B8-DC3D-C730-B903-25CE050AC4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Liaisons des variables ciblées et le </a:t>
            </a:r>
            <a:r>
              <a:rPr lang="fr-FR" dirty="0" err="1"/>
              <a:t>nutrigrade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68958E9-82F9-6C22-D997-32FAE5DCC9BC}"/>
              </a:ext>
            </a:extLst>
          </p:cNvPr>
          <p:cNvGrpSpPr/>
          <p:nvPr/>
        </p:nvGrpSpPr>
        <p:grpSpPr>
          <a:xfrm>
            <a:off x="1203158" y="433137"/>
            <a:ext cx="10413195" cy="3970422"/>
            <a:chOff x="1540042" y="421105"/>
            <a:chExt cx="10413195" cy="397042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47FEEEC-978E-ECFB-81F9-BBED919FA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0" r="49527"/>
            <a:stretch/>
          </p:blipFill>
          <p:spPr>
            <a:xfrm>
              <a:off x="1718818" y="421105"/>
              <a:ext cx="8989286" cy="198521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DA5B8A6-16B5-0107-CA36-1BD5B76D8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9020"/>
            <a:stretch/>
          </p:blipFill>
          <p:spPr>
            <a:xfrm>
              <a:off x="1540042" y="1491049"/>
              <a:ext cx="178776" cy="198521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50682DD-7A92-7181-E109-5BB377E9D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73"/>
            <a:stretch/>
          </p:blipFill>
          <p:spPr>
            <a:xfrm>
              <a:off x="1899299" y="2406316"/>
              <a:ext cx="9037414" cy="198521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1305ED1-C448-1F4E-F730-23310BDF9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8156" y="1749000"/>
              <a:ext cx="1155081" cy="1138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4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C49ED70-6234-BA4D-C892-FCF3A70400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rgbClr val="FAEBDD"/>
                </a:solidFill>
              </a:rPr>
              <a:t>Fortes corrélations : </a:t>
            </a:r>
          </a:p>
          <a:p>
            <a:pPr lvl="1"/>
            <a:r>
              <a:rPr lang="fr-FR" b="1" dirty="0">
                <a:solidFill>
                  <a:srgbClr val="FFFF00"/>
                </a:solidFill>
              </a:rPr>
              <a:t>Salt / Sodium</a:t>
            </a:r>
          </a:p>
          <a:p>
            <a:pPr lvl="1"/>
            <a:r>
              <a:rPr lang="fr-FR" b="1" dirty="0">
                <a:solidFill>
                  <a:schemeClr val="accent3"/>
                </a:solidFill>
              </a:rPr>
              <a:t>Carbohydrate et sucre</a:t>
            </a:r>
          </a:p>
          <a:p>
            <a:pPr lvl="1"/>
            <a:r>
              <a:rPr lang="fr-FR" b="1" dirty="0">
                <a:solidFill>
                  <a:srgbClr val="FF0000"/>
                </a:solidFill>
              </a:rPr>
              <a:t>Gras, gras insaturés, </a:t>
            </a:r>
            <a:r>
              <a:rPr lang="fr-FR" b="1" dirty="0" err="1">
                <a:solidFill>
                  <a:srgbClr val="FF0000"/>
                </a:solidFill>
              </a:rPr>
              <a:t>energy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nutrition_score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sz="18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Les </a:t>
            </a:r>
            <a:r>
              <a:rPr lang="fr-FR" sz="1800" b="1" dirty="0" err="1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nutriscores</a:t>
            </a:r>
            <a:r>
              <a:rPr lang="fr-FR" sz="1800" b="1" dirty="0">
                <a:solidFill>
                  <a:schemeClr val="accent3"/>
                </a:solidFill>
                <a:latin typeface="Century Gothic" panose="020B0502020202020204" pitchFamily="34" charset="0"/>
                <a:ea typeface="+mj-ea"/>
                <a:cs typeface="+mj-cs"/>
              </a:rPr>
              <a:t> des produits présents témoignent de leurs liens avec les produit gras et caloriques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4474D-2A23-E252-1DCA-09D6D18D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des corrélations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4AA90C8-115C-BF53-DFF3-CCA93BB0C0E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629209"/>
            <a:ext cx="6276073" cy="6276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C46FE8-09DA-987B-77BF-4D9E20D916B8}"/>
              </a:ext>
            </a:extLst>
          </p:cNvPr>
          <p:cNvSpPr/>
          <p:nvPr/>
        </p:nvSpPr>
        <p:spPr>
          <a:xfrm>
            <a:off x="6328611" y="1612232"/>
            <a:ext cx="745957" cy="806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AB1B0-DE5F-3316-AA22-7E06915AF780}"/>
              </a:ext>
            </a:extLst>
          </p:cNvPr>
          <p:cNvSpPr/>
          <p:nvPr/>
        </p:nvSpPr>
        <p:spPr>
          <a:xfrm>
            <a:off x="6978316" y="2296610"/>
            <a:ext cx="745957" cy="79550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AB37B-D559-4CCF-50FC-D071E70D1CB1}"/>
              </a:ext>
            </a:extLst>
          </p:cNvPr>
          <p:cNvSpPr/>
          <p:nvPr/>
        </p:nvSpPr>
        <p:spPr>
          <a:xfrm>
            <a:off x="8289754" y="3621504"/>
            <a:ext cx="1407696" cy="1467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4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3E4D63-7789-3F67-57BE-0009E478537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amplitude en 0 et 100g de protéines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Beaucoup </a:t>
            </a:r>
            <a:r>
              <a:rPr lang="fr-FR" dirty="0" err="1"/>
              <a:t>outliers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pas de corrélation directe marquante entre </a:t>
            </a:r>
            <a:r>
              <a:rPr lang="fr-FR" dirty="0" err="1"/>
              <a:t>nutrigrade</a:t>
            </a:r>
            <a:r>
              <a:rPr lang="fr-FR" dirty="0"/>
              <a:t> et nombre de protéine pour 100g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On retrouve dans toutes les plages toutes les notes du </a:t>
            </a:r>
            <a:r>
              <a:rPr lang="fr-FR" dirty="0" err="1"/>
              <a:t>nutrtion</a:t>
            </a:r>
            <a:r>
              <a:rPr lang="fr-FR" dirty="0"/>
              <a:t> 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75% des variables contiennent 11g de protéines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1DB229-880A-F72D-F4B7-9E87B3AC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r>
              <a:rPr lang="fr-FR" dirty="0"/>
              <a:t> - </a:t>
            </a:r>
            <a:r>
              <a:rPr lang="fr-FR" dirty="0" err="1"/>
              <a:t>Proteines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90AD0F1-7140-0DFC-4B55-56492F7140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66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4054885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914200-D072-3F1C-4AC2-E1EB5BD31B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/>
              <a:t>Le sodium n’est pas une variable discriminante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Mais en moyenne plus un produit contient du sel plus son score est élevé et moins il est considéré comme sain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BBB5F24-F51B-AF38-EC59-0F3E36C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r>
              <a:rPr lang="fr-FR" dirty="0"/>
              <a:t> - Sodium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D4C32E2-26EC-0BE1-AD9D-8E3F778D45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04" r="38944" b="45648"/>
          <a:stretch/>
        </p:blipFill>
        <p:spPr>
          <a:xfrm>
            <a:off x="6180221" y="1010373"/>
            <a:ext cx="2725710" cy="274576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CFF084D-66E4-19E2-E792-C8916D99FCF8}"/>
              </a:ext>
            </a:extLst>
          </p:cNvPr>
          <p:cNvSpPr txBox="1"/>
          <p:nvPr/>
        </p:nvSpPr>
        <p:spPr>
          <a:xfrm>
            <a:off x="7018972" y="692230"/>
            <a:ext cx="37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Histogrammes sodium par </a:t>
            </a:r>
            <a:r>
              <a:rPr lang="fr-FR" dirty="0" err="1"/>
              <a:t>nutrigrades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902182B-4B0E-9BD0-332A-7AA64D54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39" y="4177162"/>
            <a:ext cx="4679087" cy="2443854"/>
          </a:xfrm>
          <a:prstGeom prst="rect">
            <a:avLst/>
          </a:prstGeom>
        </p:spPr>
      </p:pic>
      <p:pic>
        <p:nvPicPr>
          <p:cNvPr id="13" name="Espace réservé du contenu 8">
            <a:extLst>
              <a:ext uri="{FF2B5EF4-FFF2-40B4-BE49-F238E27FC236}">
                <a16:creationId xmlns:a16="http://schemas.microsoft.com/office/drawing/2014/main" id="{FF39B071-11B6-98D2-7D97-5100F5B9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352" r="38944"/>
          <a:stretch/>
        </p:blipFill>
        <p:spPr>
          <a:xfrm>
            <a:off x="8905931" y="1087408"/>
            <a:ext cx="2725710" cy="26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4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Panda géant mangeant de l’herbe">
            <a:extLst>
              <a:ext uri="{FF2B5EF4-FFF2-40B4-BE49-F238E27FC236}">
                <a16:creationId xmlns:a16="http://schemas.microsoft.com/office/drawing/2014/main" id="{1A7063EB-8DDA-9BEB-1E81-0873AA45AA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ABF425B-5C6B-944B-A357-D86DBD35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Panorama global de nos données</a:t>
            </a:r>
          </a:p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L’analyse multivariée et les résultats statistiques associés, en lien avec votre idée d’application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185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4171DBC-F3F3-D639-C4CD-C609C903EA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2 premiers plans factoriels couvrent une inertie d'un peu plus de 83,15%. Une analyse sur F1 et F2 semble donc cohérente.</a:t>
            </a:r>
          </a:p>
          <a:p>
            <a:r>
              <a:rPr lang="fr-FR" dirty="0"/>
              <a:t>On projette le cercle de corrélation par la suite le premier pour expliquer le jeu de données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621E48-9469-7A49-0DED-ADC81AD9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ACP		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60E10F9-638A-C41B-FAE5-9F1B46D2C2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86400" y="1515740"/>
            <a:ext cx="6251575" cy="3255019"/>
          </a:xfrm>
        </p:spPr>
      </p:pic>
    </p:spTree>
    <p:extLst>
      <p:ext uri="{BB962C8B-B14F-4D97-AF65-F5344CB8AC3E}">
        <p14:creationId xmlns:p14="http://schemas.microsoft.com/office/powerpoint/2010/main" val="177317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99D3EED6-CF00-15E9-4046-101FDF0ACB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9" y="2344738"/>
            <a:ext cx="3794948" cy="351631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</a:t>
            </a:r>
            <a:r>
              <a:rPr lang="fr-FR" dirty="0" err="1"/>
              <a:t>nutriscore_grade</a:t>
            </a:r>
            <a:r>
              <a:rPr lang="fr-FR" dirty="0"/>
              <a:t> est très lié au </a:t>
            </a:r>
            <a:r>
              <a:rPr lang="fr-FR" dirty="0" err="1"/>
              <a:t>nutrition_score</a:t>
            </a:r>
            <a:r>
              <a:rPr lang="fr-FR" dirty="0"/>
              <a:t> et aux produits gras et caloriques</a:t>
            </a:r>
          </a:p>
          <a:p>
            <a:r>
              <a:rPr lang="fr-FR" dirty="0"/>
              <a:t>Sel et sodium sont très corrélés</a:t>
            </a:r>
          </a:p>
          <a:p>
            <a:r>
              <a:rPr lang="fr-FR" dirty="0"/>
              <a:t>Sucre et carbohydrate sont très corrélés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15AC27-2FF8-8D5B-E9C6-B542DFF7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Cercle de corrélations 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E3D7CA-C913-9562-1A8D-301032F44AF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6937" y="425450"/>
            <a:ext cx="5690501" cy="5435600"/>
          </a:xfr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0A6BF709-75F5-E46F-40A5-564419C1AFB5}"/>
              </a:ext>
            </a:extLst>
          </p:cNvPr>
          <p:cNvGrpSpPr/>
          <p:nvPr/>
        </p:nvGrpSpPr>
        <p:grpSpPr>
          <a:xfrm>
            <a:off x="7660862" y="425450"/>
            <a:ext cx="1902649" cy="893584"/>
            <a:chOff x="7411452" y="417856"/>
            <a:chExt cx="1902649" cy="893584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425AE118-A35F-B178-BE85-B446BDCA21D9}"/>
                </a:ext>
              </a:extLst>
            </p:cNvPr>
            <p:cNvSpPr/>
            <p:nvPr/>
          </p:nvSpPr>
          <p:spPr>
            <a:xfrm rot="10800000">
              <a:off x="7411452" y="417856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A349C15-DF7C-EB95-AFEA-858BCEF6E841}"/>
                </a:ext>
              </a:extLst>
            </p:cNvPr>
            <p:cNvSpPr txBox="1"/>
            <p:nvPr/>
          </p:nvSpPr>
          <p:spPr>
            <a:xfrm>
              <a:off x="7844165" y="682570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/>
                <a:t>Produits </a:t>
              </a:r>
            </a:p>
            <a:p>
              <a:r>
                <a:rPr lang="fr-FR" sz="1400" dirty="0"/>
                <a:t>riche en sel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80A5C56-62F6-A7EA-7BBF-D2E66CF69309}"/>
              </a:ext>
            </a:extLst>
          </p:cNvPr>
          <p:cNvGrpSpPr/>
          <p:nvPr/>
        </p:nvGrpSpPr>
        <p:grpSpPr>
          <a:xfrm>
            <a:off x="11226224" y="2196838"/>
            <a:ext cx="893584" cy="1902649"/>
            <a:chOff x="10444173" y="2553750"/>
            <a:chExt cx="893584" cy="1902649"/>
          </a:xfrm>
        </p:grpSpPr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41E11426-EB8B-FE3D-237F-9D4D41E8D105}"/>
                </a:ext>
              </a:extLst>
            </p:cNvPr>
            <p:cNvSpPr/>
            <p:nvPr/>
          </p:nvSpPr>
          <p:spPr>
            <a:xfrm rot="16200000">
              <a:off x="9939640" y="3058283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67B0CDB-C392-0819-AC42-307DF67B99BA}"/>
                </a:ext>
              </a:extLst>
            </p:cNvPr>
            <p:cNvSpPr txBox="1"/>
            <p:nvPr/>
          </p:nvSpPr>
          <p:spPr>
            <a:xfrm>
              <a:off x="10536123" y="3201588"/>
              <a:ext cx="705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Produits</a:t>
              </a:r>
            </a:p>
            <a:p>
              <a:pPr algn="ctr"/>
              <a:r>
                <a:rPr lang="fr-FR" sz="1200" dirty="0"/>
                <a:t> gras</a:t>
              </a:r>
            </a:p>
            <a:p>
              <a:pPr algn="ctr"/>
              <a:r>
                <a:rPr lang="fr-FR" sz="1200" dirty="0"/>
                <a:t>nutritifs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97BC53B-E611-A0A3-42CA-A34653E83F44}"/>
              </a:ext>
            </a:extLst>
          </p:cNvPr>
          <p:cNvGrpSpPr/>
          <p:nvPr/>
        </p:nvGrpSpPr>
        <p:grpSpPr>
          <a:xfrm>
            <a:off x="4730728" y="2251097"/>
            <a:ext cx="1095172" cy="1902649"/>
            <a:chOff x="5007787" y="2477677"/>
            <a:chExt cx="1095172" cy="1902649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88183419-E396-395F-A50E-8D99634D546C}"/>
                </a:ext>
              </a:extLst>
            </p:cNvPr>
            <p:cNvSpPr/>
            <p:nvPr/>
          </p:nvSpPr>
          <p:spPr>
            <a:xfrm rot="5400000">
              <a:off x="4640145" y="2982210"/>
              <a:ext cx="1902649" cy="893583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C2643E6-B417-5BC7-0A9E-46C80F44F3ED}"/>
                </a:ext>
              </a:extLst>
            </p:cNvPr>
            <p:cNvSpPr txBox="1"/>
            <p:nvPr/>
          </p:nvSpPr>
          <p:spPr>
            <a:xfrm>
              <a:off x="5007787" y="3143250"/>
              <a:ext cx="10951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Produit</a:t>
              </a:r>
            </a:p>
            <a:p>
              <a:pPr algn="ctr"/>
              <a:r>
                <a:rPr lang="fr-FR" sz="1100" dirty="0"/>
                <a:t>    peu calorique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E609880-9879-FDD8-1B72-32BC2FB22A0B}"/>
              </a:ext>
            </a:extLst>
          </p:cNvPr>
          <p:cNvGrpSpPr/>
          <p:nvPr/>
        </p:nvGrpSpPr>
        <p:grpSpPr>
          <a:xfrm>
            <a:off x="7783700" y="5861050"/>
            <a:ext cx="1902649" cy="893584"/>
            <a:chOff x="7411452" y="5395651"/>
            <a:chExt cx="1902649" cy="893584"/>
          </a:xfrm>
        </p:grpSpPr>
        <p:sp>
          <p:nvSpPr>
            <p:cNvPr id="25" name="Flèche : bas 24">
              <a:extLst>
                <a:ext uri="{FF2B5EF4-FFF2-40B4-BE49-F238E27FC236}">
                  <a16:creationId xmlns:a16="http://schemas.microsoft.com/office/drawing/2014/main" id="{98D227B3-3248-A4BA-D753-444AA776FAF2}"/>
                </a:ext>
              </a:extLst>
            </p:cNvPr>
            <p:cNvSpPr/>
            <p:nvPr/>
          </p:nvSpPr>
          <p:spPr>
            <a:xfrm>
              <a:off x="7411452" y="5395651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58E726E-CB16-CBEC-8DE9-0F3D1A5F7624}"/>
                </a:ext>
              </a:extLst>
            </p:cNvPr>
            <p:cNvSpPr txBox="1"/>
            <p:nvPr/>
          </p:nvSpPr>
          <p:spPr>
            <a:xfrm>
              <a:off x="7887238" y="5439746"/>
              <a:ext cx="9732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Produits </a:t>
              </a:r>
            </a:p>
            <a:p>
              <a:r>
                <a:rPr lang="fr-FR" sz="1600" dirty="0"/>
                <a:t>sucrés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92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F4D70-E5D9-11C6-616A-B20CD9B27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L’application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F29B4C-9E25-A29D-3246-403C0E79C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391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9E4B47-44DC-8E73-DA22-70C3160384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1307655"/>
          </a:xfrm>
        </p:spPr>
        <p:txBody>
          <a:bodyPr/>
          <a:lstStyle/>
          <a:p>
            <a:r>
              <a:rPr lang="fr-FR" dirty="0"/>
              <a:t>Si nous segmentons notre base, nous obtenons 3 clusters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947811-EEA5-15A9-0E7F-4AF6EBC9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3F4659E-1466-C1E5-8241-88B4B8FEDF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80699" y="514017"/>
            <a:ext cx="4192146" cy="2794764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06496D-4AE6-A5AB-C683-9C094A59F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t="7518" r="9712" b="15602"/>
          <a:stretch/>
        </p:blipFill>
        <p:spPr>
          <a:xfrm>
            <a:off x="9767183" y="588839"/>
            <a:ext cx="2196215" cy="2376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0A0486-112E-396D-2032-64127F0A0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44" b="52180"/>
          <a:stretch/>
        </p:blipFill>
        <p:spPr>
          <a:xfrm>
            <a:off x="317538" y="3808804"/>
            <a:ext cx="5391073" cy="14782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F786283-7F17-3E91-8245-29A423F1F34F}"/>
              </a:ext>
            </a:extLst>
          </p:cNvPr>
          <p:cNvSpPr txBox="1"/>
          <p:nvPr/>
        </p:nvSpPr>
        <p:spPr>
          <a:xfrm>
            <a:off x="6096000" y="3652393"/>
            <a:ext cx="60490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1 (47.9%)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faible  - 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&lt;780j  (167.19 Calories)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104456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0 (37.2%)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moyenne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&lt;1967j (469.81 Calories)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80949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2 (14.9%)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élevé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&lt;3776j (901.88 Calories)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32466 produits</a:t>
            </a:r>
          </a:p>
        </p:txBody>
      </p:sp>
    </p:spTree>
    <p:extLst>
      <p:ext uri="{BB962C8B-B14F-4D97-AF65-F5344CB8AC3E}">
        <p14:creationId xmlns:p14="http://schemas.microsoft.com/office/powerpoint/2010/main" val="1574197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820EC-F2E7-6EF0-0733-01542914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14401-E0E8-F0D6-9773-BB83FE03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342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B5920-E92A-8C21-DC4D-662C2E83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62E05-9132-87BD-31AB-6D242FB5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jeu de données contient toutes les informations dont nous avons besoin pour apporter une information complémentaire de qualité aux personnes qui souhaite surveiller leur reins.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Nutrition_grade_fr</a:t>
            </a:r>
            <a:r>
              <a:rPr lang="fr-FR" dirty="0"/>
              <a:t> : Une alimentation saine, équilibrée et plaisir </a:t>
            </a:r>
          </a:p>
          <a:p>
            <a:pPr lvl="1"/>
            <a:r>
              <a:rPr lang="fr-FR" dirty="0"/>
              <a:t>Les indicateurs nécessaires pour informer le consommateur sont présents et en cours de consolidation</a:t>
            </a:r>
          </a:p>
          <a:p>
            <a:pPr lvl="1"/>
            <a:r>
              <a:rPr lang="fr-FR" dirty="0"/>
              <a:t>Sel('salt_100g') et le Sodium('sodium_100g') : sel minéral </a:t>
            </a:r>
          </a:p>
          <a:p>
            <a:pPr lvl="1"/>
            <a:r>
              <a:rPr lang="fr-FR" dirty="0" err="1"/>
              <a:t>Proteines</a:t>
            </a:r>
            <a:r>
              <a:rPr lang="fr-FR" dirty="0"/>
              <a:t> ('proteins_100g’)</a:t>
            </a:r>
          </a:p>
          <a:p>
            <a:pPr lvl="1"/>
            <a:r>
              <a:rPr lang="fr-FR" dirty="0"/>
              <a:t> Le phosphore est absent mais le phosphore est surtout présent dans les aliments, lié aux protéines</a:t>
            </a:r>
          </a:p>
          <a:p>
            <a:pPr lvl="2"/>
            <a:r>
              <a:rPr lang="fr-FR" dirty="0"/>
              <a:t>La limitation protéique entraîne déjà une diminution des apports en phosphore.</a:t>
            </a:r>
          </a:p>
          <a:p>
            <a:pPr lvl="1"/>
            <a:r>
              <a:rPr lang="fr-FR" dirty="0"/>
              <a:t>Limiter les additifs : Les additif cible sont présent dans le jeu de données</a:t>
            </a:r>
          </a:p>
          <a:p>
            <a:r>
              <a:rPr lang="fr-FR" dirty="0"/>
              <a:t>Les besoin pour développer l’application</a:t>
            </a:r>
          </a:p>
          <a:p>
            <a:pPr lvl="1"/>
            <a:r>
              <a:rPr lang="fr-FR" dirty="0"/>
              <a:t>Le développement nécessite l’appui d’un professionnel </a:t>
            </a:r>
          </a:p>
          <a:p>
            <a:pPr lvl="1"/>
            <a:r>
              <a:rPr lang="fr-FR" dirty="0"/>
              <a:t>Biais possible lié au mode de collecte de donnée</a:t>
            </a:r>
          </a:p>
        </p:txBody>
      </p:sp>
    </p:spTree>
    <p:extLst>
      <p:ext uri="{BB962C8B-B14F-4D97-AF65-F5344CB8AC3E}">
        <p14:creationId xmlns:p14="http://schemas.microsoft.com/office/powerpoint/2010/main" val="1235223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1563C-5375-698C-4B3D-4E2DC5F2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BE965-A02F-AC7A-AC22-35358A0BE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un premier temps l’application apportera une information claire permettant d’identifier sels, protéines, les additifs et la fiche produit </a:t>
            </a:r>
            <a:r>
              <a:rPr lang="fr-FR" dirty="0" err="1"/>
              <a:t>openfoodfacts</a:t>
            </a:r>
            <a:endParaRPr lang="fr-FR" dirty="0"/>
          </a:p>
          <a:p>
            <a:r>
              <a:rPr lang="fr-FR" dirty="0"/>
              <a:t>Puis elle pourra s’étoffer par l’ajout de fonctionnalités : </a:t>
            </a:r>
          </a:p>
          <a:p>
            <a:pPr lvl="1"/>
            <a:r>
              <a:rPr lang="fr-FR" dirty="0"/>
              <a:t> en fonction du poids : l'application demandera le poids et le sexe de la personne pour avoir une indication personnalisée</a:t>
            </a:r>
          </a:p>
          <a:p>
            <a:pPr lvl="1"/>
            <a:r>
              <a:rPr lang="fr-FR" dirty="0"/>
              <a:t>suivre le régime sur la journée puis la  semaine </a:t>
            </a:r>
          </a:p>
          <a:p>
            <a:pPr lvl="1"/>
            <a:r>
              <a:rPr lang="fr-FR" dirty="0"/>
              <a:t>Ajouter les produits interdits par les professionnels</a:t>
            </a:r>
          </a:p>
          <a:p>
            <a:pPr lvl="1"/>
            <a:r>
              <a:rPr lang="fr-FR" dirty="0"/>
              <a:t>Proposer des alternatives au produit </a:t>
            </a:r>
          </a:p>
          <a:p>
            <a:pPr lvl="2"/>
            <a:r>
              <a:rPr lang="fr-FR" dirty="0"/>
              <a:t> moins salé, sans additif </a:t>
            </a:r>
          </a:p>
          <a:p>
            <a:pPr lvl="2"/>
            <a:r>
              <a:rPr lang="fr-FR" dirty="0"/>
              <a:t>proposer des recettes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567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A40B7-C06B-66B3-2486-1CE3949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F1A2B1-A86A-BCBE-40A2-5CE8AA00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1447523"/>
            <a:ext cx="11441122" cy="39629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076A90C-3DBF-25CB-5C45-327E470E6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267" y="5089334"/>
            <a:ext cx="4534533" cy="1058825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A696FC2F-A3C9-D981-EBF5-8A61ED3447AE}"/>
              </a:ext>
            </a:extLst>
          </p:cNvPr>
          <p:cNvSpPr/>
          <p:nvPr/>
        </p:nvSpPr>
        <p:spPr>
          <a:xfrm>
            <a:off x="5233737" y="5618747"/>
            <a:ext cx="1287379" cy="36094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02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DE4395-638F-E405-115E-7207F49A7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690310"/>
            <a:ext cx="12192000" cy="1656347"/>
          </a:xfrm>
        </p:spPr>
        <p:txBody>
          <a:bodyPr/>
          <a:lstStyle/>
          <a:p>
            <a:r>
              <a:rPr lang="fr-FR" dirty="0"/>
              <a:t>Merci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1580F78-AC5E-1129-E896-BB87A61B6C22}"/>
              </a:ext>
            </a:extLst>
          </p:cNvPr>
          <p:cNvGrpSpPr/>
          <p:nvPr/>
        </p:nvGrpSpPr>
        <p:grpSpPr>
          <a:xfrm>
            <a:off x="3559954" y="348926"/>
            <a:ext cx="5168349" cy="3953436"/>
            <a:chOff x="3269974" y="1220634"/>
            <a:chExt cx="5168349" cy="395343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EB107A-11D4-802F-F9F0-03D70907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767" y="1808922"/>
              <a:ext cx="2189616" cy="218961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B052580-2D49-522D-BB95-9B3454839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2" r="1"/>
            <a:stretch/>
          </p:blipFill>
          <p:spPr>
            <a:xfrm rot="16200000">
              <a:off x="4559243" y="583590"/>
              <a:ext cx="3242036" cy="451612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E7CB7F5-7008-64E7-789D-A34B1BDA2AA2}"/>
                </a:ext>
              </a:extLst>
            </p:cNvPr>
            <p:cNvSpPr txBox="1"/>
            <p:nvPr/>
          </p:nvSpPr>
          <p:spPr>
            <a:xfrm>
              <a:off x="3269974" y="4466184"/>
              <a:ext cx="4989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>
                  <a:latin typeface="Forte" panose="03060902040502070203" pitchFamily="66" charset="0"/>
                </a:rPr>
                <a:t>Mon Assistant Rénal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89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8A73F-CCDD-8341-6A07-D58CC41C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Constat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29F843-D7BE-5E9D-F841-851127DF8779}"/>
              </a:ext>
            </a:extLst>
          </p:cNvPr>
          <p:cNvSpPr txBox="1"/>
          <p:nvPr/>
        </p:nvSpPr>
        <p:spPr>
          <a:xfrm>
            <a:off x="708026" y="1038225"/>
            <a:ext cx="9538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OpenfoodFacts</a:t>
            </a:r>
            <a:r>
              <a:rPr lang="fr-FR" dirty="0"/>
              <a:t> est une application qui fournit beaucoup d’éléments et la navigation peut être complexe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Code-barres, Quantité, Conditionnement, Marque, Catégories</a:t>
            </a:r>
          </a:p>
          <a:p>
            <a:r>
              <a:rPr lang="fr-FR" dirty="0"/>
              <a:t>, Label, certification, récompenses, origine des ingrédients, Pays de vente,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Openfoodfacts</a:t>
            </a:r>
            <a:r>
              <a:rPr lang="fr-FR" dirty="0"/>
              <a:t> propose des indicateurs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Nutri-Score : indicateur de qualité nutritionnelle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NOVA groupe : indicateur de transformation du produit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Eco-Score : impact environnemental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section Santé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Nombre d’ingrédients, photographie de la composition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Les additifs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L’Analyse des composants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Tableau nutritionnel</a:t>
            </a:r>
          </a:p>
          <a:p>
            <a:pPr marL="285750" indent="-285750">
              <a:buFontTx/>
              <a:buChar char="-"/>
            </a:pPr>
            <a:r>
              <a:rPr lang="fr-FR" dirty="0"/>
              <a:t>Empreinte carbone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transport par rapport au lieu de fabrication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Source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peut même classer les aliments en fonction de nos préférences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95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7F8F3722-76AD-FA6F-0503-E5C30D9258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6409509" y="0"/>
            <a:ext cx="5782491" cy="325265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C2B0A-1EE8-02C4-6E0A-938C6481C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1125178"/>
            <a:ext cx="12192000" cy="1656347"/>
          </a:xfrm>
        </p:spPr>
        <p:txBody>
          <a:bodyPr/>
          <a:lstStyle/>
          <a:p>
            <a:r>
              <a:rPr lang="fr-FR" dirty="0"/>
              <a:t>Comment protéger mon rein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453F0B-06F6-56A6-FD1E-0DB696E92630}"/>
              </a:ext>
            </a:extLst>
          </p:cNvPr>
          <p:cNvSpPr txBox="1"/>
          <p:nvPr/>
        </p:nvSpPr>
        <p:spPr>
          <a:xfrm>
            <a:off x="237309" y="3429000"/>
            <a:ext cx="87107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L’application ne remplace pas les conseils des professionnels, elle apporte une visibilité des données en lien avec la surveillance du rein en fonction des indicateurs les plus importants à surveiller en cas de maladie rénale.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indicateurs : Sel, </a:t>
            </a:r>
            <a:r>
              <a:rPr lang="fr-FR" sz="2400" dirty="0" err="1"/>
              <a:t>Proteines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additifs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valeurs nutritionnelles</a:t>
            </a:r>
          </a:p>
        </p:txBody>
      </p:sp>
    </p:spTree>
    <p:extLst>
      <p:ext uri="{BB962C8B-B14F-4D97-AF65-F5344CB8AC3E}">
        <p14:creationId xmlns:p14="http://schemas.microsoft.com/office/powerpoint/2010/main" val="2765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F859FED5-B053-49A0-961F-4BA41E4728CD}"/>
              </a:ext>
            </a:extLst>
          </p:cNvPr>
          <p:cNvGrpSpPr/>
          <p:nvPr/>
        </p:nvGrpSpPr>
        <p:grpSpPr>
          <a:xfrm>
            <a:off x="3269974" y="1220634"/>
            <a:ext cx="5168349" cy="3953436"/>
            <a:chOff x="3269974" y="1220634"/>
            <a:chExt cx="5168349" cy="395343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A8DB838-5E37-43AC-8402-64373FA6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767" y="1808922"/>
              <a:ext cx="2189616" cy="2189616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060639F-68D6-4D95-809F-8AB8E728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2" r="1"/>
            <a:stretch/>
          </p:blipFill>
          <p:spPr>
            <a:xfrm rot="16200000">
              <a:off x="4559243" y="583590"/>
              <a:ext cx="3242036" cy="451612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D3FE764-CF0E-4FC5-A2D8-529D145C8A2A}"/>
                </a:ext>
              </a:extLst>
            </p:cNvPr>
            <p:cNvSpPr txBox="1"/>
            <p:nvPr/>
          </p:nvSpPr>
          <p:spPr>
            <a:xfrm>
              <a:off x="3269974" y="4466184"/>
              <a:ext cx="4989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>
                  <a:latin typeface="Forte" panose="03060902040502070203" pitchFamily="66" charset="0"/>
                </a:rPr>
                <a:t>Mon Assistant Rénal 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AE7D18E1-CD1F-412C-853E-11519968A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28" y="270878"/>
            <a:ext cx="1551303" cy="15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2CF16B22-8684-40FA-8750-FE3D4E323621}"/>
              </a:ext>
            </a:extLst>
          </p:cNvPr>
          <p:cNvGrpSpPr/>
          <p:nvPr/>
        </p:nvGrpSpPr>
        <p:grpSpPr>
          <a:xfrm>
            <a:off x="-505258" y="891079"/>
            <a:ext cx="4876800" cy="4876800"/>
            <a:chOff x="3657599" y="990600"/>
            <a:chExt cx="4876800" cy="487680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3925C41-B2E8-430A-8131-A5EB6FB70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9" y="9906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1FBC0BA-B752-4BFD-BF22-4006860C7742}"/>
                </a:ext>
              </a:extLst>
            </p:cNvPr>
            <p:cNvSpPr txBox="1"/>
            <p:nvPr/>
          </p:nvSpPr>
          <p:spPr>
            <a:xfrm>
              <a:off x="4715880" y="3093512"/>
              <a:ext cx="2760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Arial Black" panose="020B0A04020102020204" pitchFamily="34" charset="0"/>
                </a:rPr>
                <a:t>Recherchez un produit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538A9D3-05AE-4C3E-88E3-42AB281F8C50}"/>
                </a:ext>
              </a:extLst>
            </p:cNvPr>
            <p:cNvSpPr/>
            <p:nvPr/>
          </p:nvSpPr>
          <p:spPr>
            <a:xfrm>
              <a:off x="5179819" y="3490477"/>
              <a:ext cx="1916443" cy="434092"/>
            </a:xfrm>
            <a:prstGeom prst="round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AB731501-413F-4C95-A9DC-8090A790EA79}"/>
                </a:ext>
              </a:extLst>
            </p:cNvPr>
            <p:cNvSpPr/>
            <p:nvPr/>
          </p:nvSpPr>
          <p:spPr>
            <a:xfrm rot="10800000">
              <a:off x="6716110" y="3627780"/>
              <a:ext cx="285558" cy="19706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0663F640-E819-404C-A66E-739FDF549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14" y="1719340"/>
            <a:ext cx="1232678" cy="952775"/>
          </a:xfrm>
          <a:prstGeom prst="rect">
            <a:avLst/>
          </a:prstGeom>
        </p:spPr>
      </p:pic>
      <p:sp>
        <p:nvSpPr>
          <p:cNvPr id="3" name="AutoShape 2" descr="Logo Open Food Facts">
            <a:extLst>
              <a:ext uri="{FF2B5EF4-FFF2-40B4-BE49-F238E27FC236}">
                <a16:creationId xmlns:a16="http://schemas.microsoft.com/office/drawing/2014/main" id="{F98956AD-CAFA-30EF-4A27-5F2A18495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A327FF2-58C0-D8EC-37C6-F149DC1B6327}"/>
              </a:ext>
            </a:extLst>
          </p:cNvPr>
          <p:cNvGrpSpPr/>
          <p:nvPr/>
        </p:nvGrpSpPr>
        <p:grpSpPr>
          <a:xfrm>
            <a:off x="7014793" y="891079"/>
            <a:ext cx="4876800" cy="4876800"/>
            <a:chOff x="7014793" y="891079"/>
            <a:chExt cx="4876800" cy="48768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F25896E-ED5E-4534-8C87-369E411E8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793" y="891079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807367A-6185-42B4-833E-C70B44B0DC3A}"/>
                </a:ext>
              </a:extLst>
            </p:cNvPr>
            <p:cNvSpPr/>
            <p:nvPr/>
          </p:nvSpPr>
          <p:spPr>
            <a:xfrm>
              <a:off x="8500336" y="3556915"/>
              <a:ext cx="191644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DE73E19-9C34-43AE-A4B3-815A9B2A0F04}"/>
                </a:ext>
              </a:extLst>
            </p:cNvPr>
            <p:cNvSpPr/>
            <p:nvPr/>
          </p:nvSpPr>
          <p:spPr>
            <a:xfrm>
              <a:off x="8501089" y="3799072"/>
              <a:ext cx="191644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14EFE872-67EB-49A0-A56D-38EE98364E67}"/>
                </a:ext>
              </a:extLst>
            </p:cNvPr>
            <p:cNvSpPr/>
            <p:nvPr/>
          </p:nvSpPr>
          <p:spPr>
            <a:xfrm>
              <a:off x="8501089" y="3185852"/>
              <a:ext cx="67661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97CC1-4218-4C4C-99F1-EEB42F5E0BCE}"/>
                </a:ext>
              </a:extLst>
            </p:cNvPr>
            <p:cNvSpPr/>
            <p:nvPr/>
          </p:nvSpPr>
          <p:spPr>
            <a:xfrm>
              <a:off x="9740919" y="3185852"/>
              <a:ext cx="67661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D125A51-AC8D-4719-8AC8-0D2F1CDFB865}"/>
                </a:ext>
              </a:extLst>
            </p:cNvPr>
            <p:cNvSpPr txBox="1"/>
            <p:nvPr/>
          </p:nvSpPr>
          <p:spPr>
            <a:xfrm>
              <a:off x="9711101" y="2712728"/>
              <a:ext cx="705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X.</a:t>
              </a:r>
              <a:r>
                <a:rPr lang="fr-FR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</a:t>
              </a:r>
              <a:endParaRPr lang="fr-FR" sz="2400" b="1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B901270-A423-B7FE-1398-DE51DFDDB0F5}"/>
                </a:ext>
              </a:extLst>
            </p:cNvPr>
            <p:cNvSpPr txBox="1"/>
            <p:nvPr/>
          </p:nvSpPr>
          <p:spPr>
            <a:xfrm>
              <a:off x="8501089" y="2700996"/>
              <a:ext cx="705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X.</a:t>
              </a:r>
              <a:r>
                <a:rPr lang="fr-FR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</a:t>
              </a:r>
              <a:endParaRPr lang="fr-FR" sz="2400" b="1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C9A7449-008C-4F71-0664-42C6CB38B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536" y="2009248"/>
              <a:ext cx="822398" cy="822398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4BC375FF-CFE7-54D0-8FD2-C9622148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08" y="2020968"/>
              <a:ext cx="822397" cy="822397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3CCC949-F5BA-C617-2137-11FCF5273C1C}"/>
                </a:ext>
              </a:extLst>
            </p:cNvPr>
            <p:cNvSpPr txBox="1"/>
            <p:nvPr/>
          </p:nvSpPr>
          <p:spPr>
            <a:xfrm>
              <a:off x="8319718" y="1624973"/>
              <a:ext cx="110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latin typeface="Arial Black" panose="020B0A04020102020204" pitchFamily="34" charset="0"/>
                </a:rPr>
                <a:t>Protéines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E519B64-D872-88C9-8372-95DF783A206A}"/>
                </a:ext>
              </a:extLst>
            </p:cNvPr>
            <p:cNvSpPr txBox="1"/>
            <p:nvPr/>
          </p:nvSpPr>
          <p:spPr>
            <a:xfrm>
              <a:off x="9453193" y="1624973"/>
              <a:ext cx="110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latin typeface="Arial Black" panose="020B0A04020102020204" pitchFamily="34" charset="0"/>
                </a:rPr>
                <a:t>Sel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681F9EF-056D-935E-8E57-DAD2E738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066" y="4701158"/>
              <a:ext cx="1594253" cy="377189"/>
            </a:xfrm>
            <a:prstGeom prst="rect">
              <a:avLst/>
            </a:prstGeom>
          </p:spPr>
        </p:pic>
        <p:sp>
          <p:nvSpPr>
            <p:cNvPr id="2" name="Flèche : bas 1">
              <a:extLst>
                <a:ext uri="{FF2B5EF4-FFF2-40B4-BE49-F238E27FC236}">
                  <a16:creationId xmlns:a16="http://schemas.microsoft.com/office/drawing/2014/main" id="{A2ABCF23-7E78-B716-22E7-40335D54F834}"/>
                </a:ext>
              </a:extLst>
            </p:cNvPr>
            <p:cNvSpPr/>
            <p:nvPr/>
          </p:nvSpPr>
          <p:spPr>
            <a:xfrm>
              <a:off x="9214041" y="4219656"/>
              <a:ext cx="490538" cy="461665"/>
            </a:xfrm>
            <a:prstGeom prst="down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C0D399EE-F5AD-C514-E934-5EBFF638D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13917" y="3971439"/>
            <a:ext cx="2667000" cy="1714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1B9142-DA91-8A8A-96C1-F519ED2F58BA}"/>
              </a:ext>
            </a:extLst>
          </p:cNvPr>
          <p:cNvSpPr txBox="1"/>
          <p:nvPr/>
        </p:nvSpPr>
        <p:spPr>
          <a:xfrm>
            <a:off x="4120156" y="3740607"/>
            <a:ext cx="266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900" dirty="0"/>
          </a:p>
        </p:txBody>
      </p:sp>
      <p:pic>
        <p:nvPicPr>
          <p:cNvPr id="1026" name="Picture 2" descr="Icône Scan dans Technology Icons">
            <a:extLst>
              <a:ext uri="{FF2B5EF4-FFF2-40B4-BE49-F238E27FC236}">
                <a16:creationId xmlns:a16="http://schemas.microsoft.com/office/drawing/2014/main" id="{FC437688-DC8D-8E96-7515-46B40772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74" y="4759805"/>
            <a:ext cx="259893" cy="2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3131</Words>
  <Application>Microsoft Office PowerPoint</Application>
  <PresentationFormat>Grand écran</PresentationFormat>
  <Paragraphs>507</Paragraphs>
  <Slides>55</Slides>
  <Notes>11</Notes>
  <HiddenSlides>5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55</vt:i4>
      </vt:variant>
    </vt:vector>
  </HeadingPairs>
  <TitlesOfParts>
    <vt:vector size="70" baseType="lpstr">
      <vt:lpstr>Arial</vt:lpstr>
      <vt:lpstr>Arial Black</vt:lpstr>
      <vt:lpstr>Arial Unicode MS</vt:lpstr>
      <vt:lpstr>Bauhaus 93</vt:lpstr>
      <vt:lpstr>Calibri</vt:lpstr>
      <vt:lpstr>Calibri Light</vt:lpstr>
      <vt:lpstr>Century Gothic</vt:lpstr>
      <vt:lpstr>Forte</vt:lpstr>
      <vt:lpstr>Inter</vt:lpstr>
      <vt:lpstr>Public Sans</vt:lpstr>
      <vt:lpstr>Conception personnalisée</vt:lpstr>
      <vt:lpstr>4_Conception personnalisée</vt:lpstr>
      <vt:lpstr>1_Conception personnalisée</vt:lpstr>
      <vt:lpstr>3_Conception personnalisée</vt:lpstr>
      <vt:lpstr>2_Conception personnalisée</vt:lpstr>
      <vt:lpstr>Concevez une application au service de la santé publique</vt:lpstr>
      <vt:lpstr>SOMMAIRE</vt:lpstr>
      <vt:lpstr>CONTEXTE</vt:lpstr>
      <vt:lpstr>Présentation PowerPoint</vt:lpstr>
      <vt:lpstr>L’application</vt:lpstr>
      <vt:lpstr>Constat </vt:lpstr>
      <vt:lpstr>Présentation PowerPoint</vt:lpstr>
      <vt:lpstr>Présentation PowerPoint</vt:lpstr>
      <vt:lpstr>Présentation PowerPoint</vt:lpstr>
      <vt:lpstr>Les données</vt:lpstr>
      <vt:lpstr>Présentation du jeu de données  </vt:lpstr>
      <vt:lpstr>Les besoins de notre application</vt:lpstr>
      <vt:lpstr>Présentation PowerPoint</vt:lpstr>
      <vt:lpstr>Nettoyage des données</vt:lpstr>
      <vt:lpstr>FILTRER LES DONNÉES</vt:lpstr>
      <vt:lpstr>Gérer les erreurs</vt:lpstr>
      <vt:lpstr>Suppression des doublons</vt:lpstr>
      <vt:lpstr>FILTRER LES VARIABLES de notre application</vt:lpstr>
      <vt:lpstr>Gestion des outliers et valeurs aberrantes </vt:lpstr>
      <vt:lpstr>Gestion des outliers et valeurs aberrantes </vt:lpstr>
      <vt:lpstr>Description des valeurs nettoyées</vt:lpstr>
      <vt:lpstr>Gestion des valeurs manquantes</vt:lpstr>
      <vt:lpstr>Présentation PowerPoint</vt:lpstr>
      <vt:lpstr>Gestion des valeurs manquantes</vt:lpstr>
      <vt:lpstr>Présentation PowerPoint</vt:lpstr>
      <vt:lpstr>Gestion des valeurs manquantes</vt:lpstr>
      <vt:lpstr>Gestion des valeurs manquantes</vt:lpstr>
      <vt:lpstr>Nettoyage des données</vt:lpstr>
      <vt:lpstr>Présentation PowerPoint</vt:lpstr>
      <vt:lpstr>La description et l'analyse univariée des différentes variables importantes avec les visualisations associées. </vt:lpstr>
      <vt:lpstr>DATES</vt:lpstr>
      <vt:lpstr>Les Sources</vt:lpstr>
      <vt:lpstr>Les pays</vt:lpstr>
      <vt:lpstr>Marques</vt:lpstr>
      <vt:lpstr>Catégories</vt:lpstr>
      <vt:lpstr>Données nutritionnelles – par nombre de produits </vt:lpstr>
      <vt:lpstr>Energie </vt:lpstr>
      <vt:lpstr>Protéine </vt:lpstr>
      <vt:lpstr>Sel </vt:lpstr>
      <vt:lpstr>Les additifs à surveiller …</vt:lpstr>
      <vt:lpstr>Le nutriscore</vt:lpstr>
      <vt:lpstr>Nutrigrade </vt:lpstr>
      <vt:lpstr>Présentation PowerPoint</vt:lpstr>
      <vt:lpstr>Table des corrélations</vt:lpstr>
      <vt:lpstr>Nutrigrade - Proteines</vt:lpstr>
      <vt:lpstr>Nutrigrade - Sodium</vt:lpstr>
      <vt:lpstr>Présentation PowerPoint</vt:lpstr>
      <vt:lpstr>ACP  </vt:lpstr>
      <vt:lpstr>Cercle de corrélations  </vt:lpstr>
      <vt:lpstr>Clustering</vt:lpstr>
      <vt:lpstr>Conclusion</vt:lpstr>
      <vt:lpstr>Synthèse</vt:lpstr>
      <vt:lpstr>Evolution</vt:lpstr>
      <vt:lpstr>TESTS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mon projet : problématique longue</dc:title>
  <dc:creator>Steph</dc:creator>
  <cp:lastModifiedBy>MOTY Philippe</cp:lastModifiedBy>
  <cp:revision>36</cp:revision>
  <dcterms:created xsi:type="dcterms:W3CDTF">2022-10-23T10:02:09Z</dcterms:created>
  <dcterms:modified xsi:type="dcterms:W3CDTF">2023-01-19T15:25:22Z</dcterms:modified>
</cp:coreProperties>
</file>